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mf" ContentType="image/x-w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2.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19" r:id="rId3"/>
    <p:sldId id="418" r:id="rId5"/>
    <p:sldId id="518" r:id="rId6"/>
    <p:sldId id="519" r:id="rId7"/>
    <p:sldId id="520" r:id="rId8"/>
    <p:sldId id="521" r:id="rId9"/>
    <p:sldId id="522" r:id="rId10"/>
    <p:sldId id="523" r:id="rId11"/>
    <p:sldId id="524" r:id="rId12"/>
    <p:sldId id="525" r:id="rId13"/>
    <p:sldId id="526" r:id="rId14"/>
    <p:sldId id="527" r:id="rId15"/>
    <p:sldId id="528" r:id="rId16"/>
    <p:sldId id="529" r:id="rId17"/>
    <p:sldId id="530" r:id="rId18"/>
    <p:sldId id="531" r:id="rId19"/>
    <p:sldId id="532" r:id="rId20"/>
    <p:sldId id="533" r:id="rId21"/>
    <p:sldId id="534" r:id="rId22"/>
    <p:sldId id="582" r:id="rId23"/>
    <p:sldId id="535" r:id="rId24"/>
    <p:sldId id="536" r:id="rId25"/>
    <p:sldId id="538" r:id="rId26"/>
    <p:sldId id="539" r:id="rId27"/>
    <p:sldId id="540" r:id="rId28"/>
    <p:sldId id="541" r:id="rId29"/>
    <p:sldId id="542" r:id="rId30"/>
    <p:sldId id="543" r:id="rId31"/>
    <p:sldId id="544" r:id="rId32"/>
    <p:sldId id="545" r:id="rId33"/>
    <p:sldId id="546" r:id="rId34"/>
    <p:sldId id="624" r:id="rId35"/>
    <p:sldId id="548" r:id="rId36"/>
    <p:sldId id="625" r:id="rId37"/>
    <p:sldId id="626" r:id="rId38"/>
    <p:sldId id="627" r:id="rId39"/>
    <p:sldId id="628" r:id="rId40"/>
    <p:sldId id="577" r:id="rId41"/>
    <p:sldId id="549" r:id="rId42"/>
    <p:sldId id="579" r:id="rId43"/>
    <p:sldId id="550" r:id="rId44"/>
    <p:sldId id="552" r:id="rId45"/>
    <p:sldId id="630" r:id="rId46"/>
    <p:sldId id="553" r:id="rId47"/>
    <p:sldId id="554" r:id="rId48"/>
    <p:sldId id="622" r:id="rId49"/>
    <p:sldId id="640" r:id="rId50"/>
    <p:sldId id="641" r:id="rId51"/>
    <p:sldId id="642" r:id="rId52"/>
    <p:sldId id="643" r:id="rId53"/>
    <p:sldId id="644" r:id="rId54"/>
    <p:sldId id="555" r:id="rId55"/>
    <p:sldId id="556" r:id="rId56"/>
    <p:sldId id="557" r:id="rId57"/>
    <p:sldId id="558" r:id="rId58"/>
    <p:sldId id="559" r:id="rId59"/>
    <p:sldId id="560" r:id="rId60"/>
    <p:sldId id="562" r:id="rId61"/>
    <p:sldId id="563" r:id="rId62"/>
    <p:sldId id="631" r:id="rId63"/>
    <p:sldId id="639" r:id="rId64"/>
    <p:sldId id="565" r:id="rId65"/>
    <p:sldId id="566" r:id="rId66"/>
    <p:sldId id="567" r:id="rId67"/>
    <p:sldId id="568" r:id="rId68"/>
    <p:sldId id="569" r:id="rId69"/>
    <p:sldId id="570" r:id="rId70"/>
    <p:sldId id="581" r:id="rId71"/>
    <p:sldId id="571" r:id="rId72"/>
    <p:sldId id="572" r:id="rId73"/>
    <p:sldId id="573" r:id="rId74"/>
    <p:sldId id="574" r:id="rId75"/>
    <p:sldId id="575" r:id="rId76"/>
    <p:sldId id="583" r:id="rId77"/>
    <p:sldId id="576" r:id="rId78"/>
    <p:sldId id="584" r:id="rId79"/>
    <p:sldId id="585" r:id="rId80"/>
    <p:sldId id="586" r:id="rId81"/>
    <p:sldId id="547" r:id="rId82"/>
    <p:sldId id="587" r:id="rId83"/>
    <p:sldId id="588" r:id="rId84"/>
    <p:sldId id="589" r:id="rId85"/>
    <p:sldId id="590" r:id="rId86"/>
    <p:sldId id="591" r:id="rId87"/>
    <p:sldId id="593" r:id="rId88"/>
    <p:sldId id="594" r:id="rId89"/>
    <p:sldId id="595" r:id="rId90"/>
    <p:sldId id="596" r:id="rId91"/>
    <p:sldId id="597" r:id="rId92"/>
    <p:sldId id="598" r:id="rId93"/>
    <p:sldId id="599" r:id="rId94"/>
    <p:sldId id="600" r:id="rId95"/>
    <p:sldId id="601" r:id="rId96"/>
    <p:sldId id="602" r:id="rId97"/>
    <p:sldId id="603" r:id="rId98"/>
    <p:sldId id="604" r:id="rId99"/>
    <p:sldId id="605" r:id="rId100"/>
    <p:sldId id="608" r:id="rId101"/>
    <p:sldId id="609" r:id="rId102"/>
    <p:sldId id="610" r:id="rId103"/>
    <p:sldId id="611" r:id="rId104"/>
    <p:sldId id="612" r:id="rId105"/>
    <p:sldId id="613" r:id="rId106"/>
    <p:sldId id="614" r:id="rId107"/>
    <p:sldId id="615" r:id="rId108"/>
    <p:sldId id="616" r:id="rId109"/>
    <p:sldId id="617" r:id="rId110"/>
    <p:sldId id="618" r:id="rId111"/>
    <p:sldId id="619" r:id="rId112"/>
    <p:sldId id="620" r:id="rId113"/>
    <p:sldId id="621" r:id="rId114"/>
    <p:sldId id="632" r:id="rId115"/>
    <p:sldId id="634" r:id="rId116"/>
    <p:sldId id="635" r:id="rId117"/>
    <p:sldId id="636" r:id="rId118"/>
    <p:sldId id="637" r:id="rId119"/>
    <p:sldId id="638" r:id="rId120"/>
  </p:sldIdLst>
  <p:sldSz cx="9144000" cy="6858000" type="screen4x3"/>
  <p:notesSz cx="6858000" cy="9144000"/>
  <p:custDataLst>
    <p:tags r:id="rId1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055" autoAdjust="0"/>
    <p:restoredTop sz="89971" autoAdjust="0"/>
  </p:normalViewPr>
  <p:slideViewPr>
    <p:cSldViewPr>
      <p:cViewPr varScale="1">
        <p:scale>
          <a:sx n="173" d="100"/>
          <a:sy n="173" d="100"/>
        </p:scale>
        <p:origin x="2035" y="130"/>
      </p:cViewPr>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65" d="100"/>
          <a:sy n="65" d="100"/>
        </p:scale>
        <p:origin x="-3312"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4" Type="http://schemas.openxmlformats.org/officeDocument/2006/relationships/tags" Target="tags/tag1.xml"/><Relationship Id="rId123" Type="http://schemas.openxmlformats.org/officeDocument/2006/relationships/tableStyles" Target="tableStyles.xml"/><Relationship Id="rId122" Type="http://schemas.openxmlformats.org/officeDocument/2006/relationships/viewProps" Target="viewProps.xml"/><Relationship Id="rId121" Type="http://schemas.openxmlformats.org/officeDocument/2006/relationships/presProps" Target="presProps.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0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54.wmf"/><Relationship Id="rId1" Type="http://schemas.openxmlformats.org/officeDocument/2006/relationships/image" Target="../media/image153.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66.wmf"/><Relationship Id="rId2" Type="http://schemas.openxmlformats.org/officeDocument/2006/relationships/image" Target="../media/image165.wmf"/><Relationship Id="rId1" Type="http://schemas.openxmlformats.org/officeDocument/2006/relationships/image" Target="../media/image164.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69.wmf"/><Relationship Id="rId2" Type="http://schemas.openxmlformats.org/officeDocument/2006/relationships/image" Target="../media/image168.wmf"/><Relationship Id="rId1" Type="http://schemas.openxmlformats.org/officeDocument/2006/relationships/image" Target="../media/image167.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71.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75.wmf"/><Relationship Id="rId2" Type="http://schemas.openxmlformats.org/officeDocument/2006/relationships/image" Target="../media/image174.wmf"/><Relationship Id="rId1" Type="http://schemas.openxmlformats.org/officeDocument/2006/relationships/image" Target="../media/image173.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80.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8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82.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86.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9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8.wmf"/></Relationships>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0000"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4-10T03:35:45"/>
    </inkml:context>
    <inkml:brush xml:id="br0">
      <inkml:brushProperty name="width" value="0.05292" units="cm"/>
      <inkml:brushProperty name="height" value="0.05292" units="cm"/>
      <inkml:brushProperty name="color" value="#ff0000"/>
    </inkml:brush>
  </inkml:definitions>
  <inkml:trace contextRef="#ctx0" brushRef="#br0">8111 12447 1735 0,'0'0'38'0,"0"0"8"0,0 0 2 0,0 0 0 0,0 0-38 0,0 0-10 0,0 0 0 0,0 0 0 15,0 0-10-15,0 0-4 0,0 0-1 0,0 0 0 16,0 0 15-16,0 0 0 0,0 0 0 0,0 0 0 16,0 0 12-16,4 3 6 0,-4-3 1 15,0 0 0-15,13 4 20 0,-4 4 4 0,-9-8 1 0,9 0 0 16,4 4 3-16,0-4 1 0,4-4 0 0,-4 4 0 15,5-4 7-15,-1 0 1 0,5 0 1 16,-1 1 0-16,1-1-20 0,0 0-4 0,8-4-1 0,1 8 0 16,-10-4-8-16,1 0-1 0,0 4-1 15,0-4 0-15,4 4-7 0,-5-3-2 0,1 3 0 16,4-4 0-16,-4 4-13 0,-1-4 8 0,6 0-8 0,-6 4 0 16,1 0 10-16,4-4-10 0,-9 4 10 0,9-4-10 15,-4 4 29-15,0 0 0 0,0-4 0 0,-1 4 0 31,5 0-45-31,0 0-8 0,-4 0-3 0,0 0 0 0,0 0 27 0,4 4 0 0,-5-4 0 0,5 4 0 16,-4 0 0-16,4-4 0 0,0 4 0 0,-4 0 0 16,0-4 0-16,-5 4 0 0,5-1 0 0,4 1 0 0,-9 0 0 15,5 0 0-15,-5-4 0 0,5 4 0 16,0-4 21-16,-5 4 3 0,0 0 1 0,1 0 0 0,3-4-25 16,1 3 0-16,-9-3 0 0,5 4 0 0,3-4 24 15,1 4-1-15,0-4 0 0,-1 0 0 0,-3-4-23 16,8 4 0-16,0 0 0 0,4-4 0 0,1 4 0 0,-1 0 8 15,5-3-8-15,0 3 8 0,-9-4-8 0,0 4 0 16,0-4 0-16,4 4 0 0,-4 0 15 0,5 0-2 16,-10 0 0-16,5 0 0 0,5 0-4 0,-1 0-1 15,-4 0 0-15,5 0 0 0,3 0-8 0,1 0 0 0,-5 0 0 16,5 0 0-16,4 0 28 0,5 0 3 0,-1 0 1 0,1 0 0 16,-5 0-32-16,4 0 0 0,-4 0 0 15,5 0 0-15,-10 0 0 0,5 0 0 0,1 0 0 16,-1 0 0-16,0-4 0 0,-5 4-16 0,5 0 1 0,5 0 1 15,-5 0 14-15,4 0 0 0,1 0 0 0,4 0 0 16,-9 4 9-16,0 0-9 0,0 0 0 0,0-1 9 16,-4-3-1-16,-1 4 0 0,1 0 0 0,-4-4 0 15,3 4-8-15,1-4 0 0,0 0 0 0,4 0 0 16,4 0 0-16,1 0 0 0,3-4 0 0,1 4 0 16,0 0 8-16,-5 0 0 0,1 0 0 0,-1 0 0 15,-4 0-8-15,5 0-16 0,-9 0 4 0,8 0 1 16,-4-4 11-16,4 4 0 0,5-4 0 0,-4 1 0 15,-1-1 8-15,9 4 1 0,0-4 0 0,5 4 0 0,-9-4-9 16,-1 4 0-16,1 0 0 0,-4 0 0 0,-5-4 0 16,4 4 0-16,-4 0-14 0,5-4 5 0,3 0 9 0,-3 0 11 15,3-3-3-15,6 7 0 0,3-8-8 0,-4 8 8 16,0-8-8-16,0 8 8 0,-4-4-8 0,4 1 0 16,-4-1 9-16,0-4-9 0,0 4 8 0,4-4-8 15,0 5 8-15,9-5-8 0,-1 0 12 0,-3 4-1 16,-1 0-1-16,1 4 0 0,-5-3-10 0,0-1 0 15,-4 0 0-15,8 0 8 0,-4 0-8 0,0 0 10 16,5-3-10-16,4 3 10 0,8 0-10 0,-8 0 0 16,-5 4-10-16,1 0 10 0,-5 0 0 0,-4 0 0 15,4 0 0-15,-4 0 0 0,-1 0 0 0,1-4 15 0,4 4-2 16,9-4 0-16,0 4-13 0,-5 0-18 0,5-4 4 16,-4 4 1-16,-1 0 13 0,-4-4 0 0,0 4 0 0,5-3 0 15,-1-1 24-15,1-4 4 0,8 4 0 0,0-4 1 16,0 1-21-16,4 3-8 0,-8 0 0 0,4 0 9 15,-4-4-9-15,-4 1 0 0,3-5 0 0,-3 1 0 16,-1 3 0-16,5 0 0 0,0 0 0 0,0 1 0 16,0-1 0-16,-9 4 0 0,0 0 0 0,-4 0 0 15,-1 1 0-15,-3-1 0 0,-5 4 0 0,4-4 0 16,-4 0 0-16,5 4 0 0,-5-4 0 0,9 4 0 16,4 0 0-16,0-4 0 0,-9 0 0 0,1 0 0 15,-5 1 0-15,0-1 0 0,-4 4 0 0,-1-4 0 16,-3 0 0-16,-5 0 0 0,0 4 8 0,0-4-8 15,-4 4 0-15,-1 0 0 0,-3 0 0 0,3 0 8 16,-8 4-8-16,5-4 0 0,-1 4 0 0,-4-4 0 0,0 0 0 16,0 4 0-16,-4-4 0 0,-9 0 0 0,9 4 0 0,-9-4 0 15,0 0 0-15,0 0 0 0,0 0 0 0,0 0 0 16,0 0 0-16,0 0 0 0,0 0 0 0,0 0 0 16,0 0 0-16,0 0 8 0,0 0-8 15,0 0 0-15,0 0 0 0,0 0 0 16,-13 0-140-16,-5 0-20 0</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0000"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4-10T03:43:28"/>
    </inkml:context>
    <inkml:brush xml:id="br0">
      <inkml:brushProperty name="width" value="0.05292" units="cm"/>
      <inkml:brushProperty name="height" value="0.05292" units="cm"/>
      <inkml:brushProperty name="color" value="#ff0000"/>
    </inkml:brush>
  </inkml:definitions>
  <inkml:trace contextRef="#ctx0" brushRef="#br0">17769 9481 748 0,'0'0'67'0,"0"0"-54"0,0 0-13 0,0 0 0 16,9 0 220-16,-9 0 40 0,0 0 9 0,8 0 2 16,1 4-155-16,4-4-30 0,-13 0-6 0,9 4-2 15,-9-4-38-15,8 4-7 0,1 0-1 0,0 4-1 16,-1-5-19-16,-3 9-3 0,3-8-1 0,1 4 0 16,0-1-8-16,-5 9 8 0,5 7-8 0,0-4 8 15,-1-7-8-15,1 3 0 0,4 1 0 0,0-5 0 16,-4 1 0-16,4-4 0 0,0 3 0 0,0 1 0 15,0-1 8-15,4 1 5 0,-4 0 2 0,0-1 0 16,5 1 5-16,-5-1 0 0,4-3 1 0,0 4 0 0,5-5-10 16,-5 5-3-16,9-4 0 0,-4-1 0 0,9 1 0 15,3-4-8-15,1 0 12 0,4 0-4 0,-4-1 0 0,0 1 0 16,-1 0 0-16,1-4 0 0,0 4-8 0,0-4 0 16,-1 0 0-16,1 0 0 0,0 0 0 0,-5 0 0 15,9 0 9-15,-4 0-9 0,4 0 24 0,0 0 1 16,0 0 0-16,5-4 0 0,3 4-5 0,1 0 0 15,-9 0-1-15,5 0 0 0,-5 0-9 0,-4-4-2 16,-1 4 0-16,1-4 0 0,0 1-8 0,-5 3 10 16,1 0-10-16,-1-4 10 0,0 4-10 0,1-4 0 15,-5 4 0-15,4-4 0 0,-4 4 0 0,0-4 0 16,0 4 0-16,5-4 0 0,3 4 8 0,-3-4-8 0,-9 4 8 16,4 0-8-16,-5 0 0 0,1 0 0 0,4 0 0 15,-8 4 0-15,3-4 0 0,1 0 0 0,0 0 0 0,4-4 0 16,0 1 0-16,-5-1 0 0,6 0 0 0,-1 0 0 15,0-4 0-15,4 1 0 0,-4-1 9 0,0 0-9 16,5 0 16-16,-1-3 0 0,0 3-1 0,5-3 0 16,9-1-27-16,-5 4-4 0,0 0-2 0,-5-3 0 15,5 3 18-15,1-3 0 0,-6 3 0 0,1-11 0 16,0-8 0-16,0 0 0 0,-1 3 0 0,5 1 0 16,-4 0 28-16,4 4 4 0,-4-1 0 0,4 1 0 15,-4 0-32-15,4 3 0 0,0-3 0 0,-4 4 0 16,-1-1 0-16,1 5 0 0,-9-5 0 0,0 5 0 15,0-1 0-15,0 0 0 0,-4-3 0 0,0 3 0 16,-5 1-8-16,1-1-8 0,-1 1-2 0,-4-1 0 0,0 4 33 16,-4-3 6-16,-1-1 2 0,-3 1 0 15,3-1-7-15,-3 0 0 0,-1 1-1 0,0-5 0 0,-4 5 5 16,5-5 2-16,-1 1 0 0,0-1 0 0,-4-3 0 16,5 4 0-16,-5-1 0 0,4-7 0 0,-4-12-22 0,4 4 0 15,1 1 0-15,-1 3 0 0,-4 3-12 0,4-3-6 16,1 4-2-16,-1 0 0 0,0 4 6 0,-4-1 1 15,5 1 0-15,-5 0 0 0,-5 0 37 0,5-1 7 16,-4 1 1-16,0 0 1 0,-5-1-17 0,0 1-3 16,1 0-1-16,-1-1 0 0,0 1-12 0,-4-4-18 15,0 4 4-15,0-1 1 0,-4-3 13 0,4 4 0 16,-4-4 0-16,-1 3 0 0,-4 5 0 0,1-8 0 0,-1-4 0 16,-4 0-9-16,-4 4 0 0,-5 3 0 0,4-3 0 15,1 8 0-15,-5-5 9 0,5 1 0 0,-1 4 0 0,-3-1 0 16,3-3 0-16,1 7 0 0,0-3 0 0,-1 3 0 15,-4 1-17-15,5-1 1 0,-5 4 1 16,-4-3 0-16,0 3 15 0,0 0 0 0,-9 1 0 0,0-1 0 16,1-4 8-16,-5 8-8 0,4-3 12 0,-4 3-12 15,4 0 0-15,0 0-12 0,-4 0 0 0,0 0 0 16,0 4 12-16,-5 0 0 0,-8 0 0 0,0 0 0 16,-4 4-13-16,4 0 3 0,4 0 1 0,0 4 0 15,0-4 9-15,5 3-13 0,-1-3 5 0,-4 4 8 16,5 0-12-16,-9-1 12 0,0 1-10 0,-5 0 10 15,9 0 0-15,5-1 16 0,0-3-1 0,3 4-1 16,1-4 8-16,0 3 2 0,0 1 0 0,0 0 0 16,4 0-32-16,-4-1-7 0,-4 5-1 0,4-4 0 15,-1 3 16-15,6-3 0 0,3 3 0 0,1-3 0 0,8 4 0 0,-4-5 0 16,9 5 0-16,-1 4 0 0,1 7-9 0,-1-4 1 16,5-4 0-16,5 1 0 0,-5-1 8 0,4 5 0 15,0-5 0-15,5 1 0 0,-1 3 0 0,1 4 0 16,-5-4 0-16,5 4 0 0,4 1 0 0,-4-1 0 15,-5 0 8-15,4 4-8 0,-3 0 0 0,-1 0 0 16,9 4 0-16,-4-4 0 0,4 8 0 16,4-4 0-16,0 7 0 0,1 1 0 0,-1 11 0 0,0-4 0 15,5-3-11-15,0-5 11 0,4 1-17 0,0-4 2 16,4-1 1-16,0-6 0 16,9 2-110-16,0-3-23 0,9 0-4 0,4-7-917 0</inkml:trace>
  <inkml:trace contextRef="#ctx0" brushRef="#br0">13201 11809 2293 0,'-27'4'50'0,"19"0"10"0,-10 0 3 0,1 0 2 0,4 0-52 0,-4 0-13 0,-5-4 0 0,5 4 0 16,-1-4 46-16,10 3 6 0,8-3 2 0,0 0 0 15,0 0-37-15,0 0-7 0,8-7-2 0,5 3 0 0,-4-4-8 0,0 0-11 16,-1-3 3-16,5-1 0 0,0 4 8 0,-4-3 0 16,0 3 0-16,-5 0 0 0,5 1 0 0,-9 7 0 15,8-4 9-15,-8 4-9 0,0 0 19 0,9-4-3 16,-9 4-1-16,0 0 0 0,0 0-7 0,9 4-8 15,-1 0 11-15,6 0-11 0,-1-1 9 0,0 9-9 16,0-4 0-16,0-1 9 0,0 1-9 0,4 4 10 16,-4-5-10-16,4 5 10 0,1-4 2 0,4 3 1 15,-5-3 0-15,5 4 0 0,-1-5-1 0,1 5-1 16,4 0 0-16,0-1 0 0,0-3-2 0,5 3 0 16,-1-3 0-16,5 4 0 0,-1-5-1 0,10 1 0 0,-5 4 0 0,0-5 0 15,0 1 6-15,0-4 1 0,0 4 0 16,0 0 0-16,5-5-3 0,-5 5 0 0,4-4 0 15,5 0 0-15,0 4-1 0,4-5-1 0,4 5 0 0,5 0 0 16,-4-4 5-16,-1 3 1 0,1-3 0 0,-5 0 0 16,4 0-26-16,1 4-5 0,-1-4-1 0,5-1 0 15,4 1 24-15,4-4 5 0,10 0 1 0,-6-4 0 16,1 4-14-16,0-3 0 0,0 3 0 0,4-4 0 16,0 4 12-16,9 0-4 0,0-4-8 0,4 4 12 15,-8-4 8-15,-5 4 0 0,0 0 1 0,0 0 0 16,9 4-5-16,0-4-2 0,4 0 0 0,-4 0 0 15,0 0-4-15,-5-4-1 0,1 4 0 0,4 0 0 16,12 0-9-16,-3-4 0 0,-5 0 9 0,5 0-9 0,-14-3 0 16,5-1 8-16,0 0-8 0,0-3 0 0,8-1 0 15,1 1 0-15,-9 3 0 0,-5-4 0 16,-4 1 0-16,1-1 9 0,-6 0-9 0,1 1 0 0,9-1 14 0,-9 1-4 16,-9 3-1-16,-5 0 0 0,1 1 10 0,-13 3 1 15,-5-4 1-15,-3 4 0 0,-6 0-10 0,-8 4-3 16,0-4 0-16,-8 4 0 0,-5-3 4 0,0 3 0 15,-4 0 0-15,-9 0 0 0,0 0-12 0,0 0-17 16,0 0 4-16,0 0 1 0,0 0 12 0,0 0 0 16,0 0 0-16,0 0-9 15,0 0-18-15,0 0-3 0,0 0-1 0,0 0-924 16,0 0-185-16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4897336-10D2-412C-86C8-2F6D98E7922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FB1D96-BB82-4421-9C83-2476B48A54F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fld id="{3CD141D2-5676-4D15-B4BC-E8EE66DD4618}" type="slidenum">
              <a:rPr lang="en-US" altLang="zh-CN">
                <a:latin typeface="Arial" panose="020B0604020202020204" pitchFamily="34" charset="0"/>
              </a:rPr>
            </a:fld>
            <a:endParaRPr lang="en-US" altLang="zh-CN">
              <a:latin typeface="Arial" panose="020B0604020202020204" pitchFamily="34" charset="0"/>
            </a:endParaRPr>
          </a:p>
        </p:txBody>
      </p:sp>
      <p:sp>
        <p:nvSpPr>
          <p:cNvPr id="133123" name="Rectangle 2"/>
          <p:cNvSpPr>
            <a:spLocks noGrp="1" noRot="1" noChangeAspect="1" noChangeArrowheads="1" noTextEdit="1"/>
          </p:cNvSpPr>
          <p:nvPr>
            <p:ph type="sldImg"/>
          </p:nvPr>
        </p:nvSpPr>
        <p:spPr/>
      </p:sp>
      <p:sp>
        <p:nvSpPr>
          <p:cNvPr id="133124" name="Rectangle 3"/>
          <p:cNvSpPr>
            <a:spLocks noGrp="1" noChangeArrowheads="1"/>
          </p:cNvSpPr>
          <p:nvPr>
            <p:ph type="body" idx="1"/>
          </p:nvPr>
        </p:nvSpPr>
        <p:spPr>
          <a:noFill/>
        </p:spPr>
        <p:txBody>
          <a:bodyPr/>
          <a:lstStyle/>
          <a:p>
            <a:pPr eaLnBrk="1" hangingPunct="1"/>
            <a:endParaRPr lang="zh-CN" altLang="zh-CN" dirty="0">
              <a:latin typeface="Arial" panose="020B0604020202020204" pitchFamily="34" charset="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John Canny</a:t>
            </a:r>
            <a:r>
              <a:rPr lang="zh-CN" altLang="en-US" sz="1200" b="0" i="0" kern="1200" dirty="0">
                <a:solidFill>
                  <a:schemeClr val="tx1"/>
                </a:solidFill>
                <a:effectLst/>
                <a:latin typeface="+mn-lt"/>
                <a:ea typeface="+mn-ea"/>
                <a:cs typeface="+mn-cs"/>
              </a:rPr>
              <a:t>于</a:t>
            </a:r>
            <a:r>
              <a:rPr lang="en-US" altLang="zh-CN" sz="1200" b="0" i="0" kern="1200" dirty="0">
                <a:solidFill>
                  <a:schemeClr val="tx1"/>
                </a:solidFill>
                <a:effectLst/>
                <a:latin typeface="+mn-lt"/>
                <a:ea typeface="+mn-ea"/>
                <a:cs typeface="+mn-cs"/>
              </a:rPr>
              <a:t>1986</a:t>
            </a:r>
            <a:r>
              <a:rPr lang="zh-CN" altLang="en-US" sz="1200" b="0" i="0" kern="1200" dirty="0">
                <a:solidFill>
                  <a:schemeClr val="tx1"/>
                </a:solidFill>
                <a:effectLst/>
                <a:latin typeface="+mn-lt"/>
                <a:ea typeface="+mn-ea"/>
                <a:cs typeface="+mn-cs"/>
              </a:rPr>
              <a:t>年提出</a:t>
            </a:r>
            <a:r>
              <a:rPr lang="en-US" altLang="zh-CN" sz="1200" b="0" i="0" kern="1200" dirty="0">
                <a:solidFill>
                  <a:schemeClr val="tx1"/>
                </a:solidFill>
                <a:effectLst/>
                <a:latin typeface="+mn-lt"/>
                <a:ea typeface="+mn-ea"/>
                <a:cs typeface="+mn-cs"/>
              </a:rPr>
              <a:t>Canny</a:t>
            </a:r>
            <a:r>
              <a:rPr lang="zh-CN" altLang="en-US" sz="1200" b="0" i="0" kern="1200" dirty="0">
                <a:solidFill>
                  <a:schemeClr val="tx1"/>
                </a:solidFill>
                <a:effectLst/>
                <a:latin typeface="+mn-lt"/>
                <a:ea typeface="+mn-ea"/>
                <a:cs typeface="+mn-cs"/>
              </a:rPr>
              <a:t>算子，它与</a:t>
            </a:r>
            <a:r>
              <a:rPr lang="en-US" altLang="zh-CN" sz="1200" b="0" i="0" kern="1200" dirty="0">
                <a:solidFill>
                  <a:schemeClr val="tx1"/>
                </a:solidFill>
                <a:effectLst/>
                <a:latin typeface="+mn-lt"/>
                <a:ea typeface="+mn-ea"/>
                <a:cs typeface="+mn-cs"/>
              </a:rPr>
              <a:t>Marr</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LoG</a:t>
            </a:r>
            <a:r>
              <a:rPr lang="zh-CN" altLang="en-US" sz="1200" b="0" i="0" kern="1200" dirty="0">
                <a:solidFill>
                  <a:schemeClr val="tx1"/>
                </a:solidFill>
                <a:effectLst/>
                <a:latin typeface="+mn-lt"/>
                <a:ea typeface="+mn-ea"/>
                <a:cs typeface="+mn-cs"/>
              </a:rPr>
              <a:t>）边缘检测方法类似，也属于是先平滑后求导数的方法。</a:t>
            </a:r>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John Canny</a:t>
            </a:r>
            <a:r>
              <a:rPr lang="zh-CN" altLang="en-US" sz="1200" b="0" i="0" kern="1200" dirty="0">
                <a:solidFill>
                  <a:schemeClr val="tx1"/>
                </a:solidFill>
                <a:effectLst/>
                <a:latin typeface="+mn-lt"/>
                <a:ea typeface="+mn-ea"/>
                <a:cs typeface="+mn-cs"/>
              </a:rPr>
              <a:t>研究了最优边缘检测方法所需的特性，给出了评价边缘检测性能优劣的三个指标：</a:t>
            </a:r>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好的信噪比，即将非边缘点判定为边缘点的概率要低，将边缘点判为非边缘点的概率要低；</a:t>
            </a:r>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高的定位性能，即检测出的边缘点要尽可能在实际边缘的中心；</a:t>
            </a:r>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 </a:t>
            </a:r>
            <a:r>
              <a:rPr lang="zh-CN" altLang="en-US" sz="1200" b="0" i="0" kern="1200" dirty="0">
                <a:solidFill>
                  <a:schemeClr val="tx1"/>
                </a:solidFill>
                <a:effectLst/>
                <a:latin typeface="+mn-lt"/>
                <a:ea typeface="+mn-ea"/>
                <a:cs typeface="+mn-cs"/>
              </a:rPr>
              <a:t>对单一边缘仅有唯一响应，即单个边缘产生多个响应的概率要低，并且虚假响应边缘应该得到最大抑制。</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用一句话说，就是希望在提高对景物边缘的敏感性的同时，可以抑制噪声的方法才是好的边缘提取方法。</a:t>
            </a:r>
            <a:endParaRPr lang="zh-CN" altLang="en-US" sz="1200" b="0" i="0" kern="1200" dirty="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58FB1D96-BB82-4421-9C83-2476B48A54F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8FB1D96-BB82-4421-9C83-2476B48A54F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58FB1D96-BB82-4421-9C83-2476B48A54F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FB1D96-BB82-4421-9C83-2476B48A54F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FB1D96-BB82-4421-9C83-2476B48A54F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gN</a:t>
            </a:r>
            <a:r>
              <a:rPr kumimoji="1" lang="zh-CN" altLang="en-US" dirty="0"/>
              <a:t>是非最大抑制图像</a:t>
            </a:r>
            <a:endParaRPr kumimoji="1" lang="zh-CN" altLang="en-US" dirty="0"/>
          </a:p>
        </p:txBody>
      </p:sp>
      <p:sp>
        <p:nvSpPr>
          <p:cNvPr id="4" name="幻灯片编号占位符 3"/>
          <p:cNvSpPr>
            <a:spLocks noGrp="1"/>
          </p:cNvSpPr>
          <p:nvPr>
            <p:ph type="sldNum" sz="quarter" idx="10"/>
          </p:nvPr>
        </p:nvSpPr>
        <p:spPr/>
        <p:txBody>
          <a:bodyPr/>
          <a:lstStyle/>
          <a:p>
            <a:fld id="{58FB1D96-BB82-4421-9C83-2476B48A54F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FB1D96-BB82-4421-9C83-2476B48A54F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FB1D96-BB82-4421-9C83-2476B48A54F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FB1D96-BB82-4421-9C83-2476B48A54F4}"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FB1D96-BB82-4421-9C83-2476B48A54F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FB1D96-BB82-4421-9C83-2476B48A54F4}"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FB1D96-BB82-4421-9C83-2476B48A54F4}"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FB1D96-BB82-4421-9C83-2476B48A54F4}"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58FB1D96-BB82-4421-9C83-2476B48A54F4}"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直线拟合？</a:t>
            </a:r>
            <a:endParaRPr kumimoji="1" lang="zh-CN" altLang="en-US" dirty="0"/>
          </a:p>
        </p:txBody>
      </p:sp>
      <p:sp>
        <p:nvSpPr>
          <p:cNvPr id="4" name="灯片编号占位符 3"/>
          <p:cNvSpPr>
            <a:spLocks noGrp="1"/>
          </p:cNvSpPr>
          <p:nvPr>
            <p:ph type="sldNum" sz="quarter" idx="10"/>
          </p:nvPr>
        </p:nvSpPr>
        <p:spPr/>
        <p:txBody>
          <a:bodyPr/>
          <a:lstStyle/>
          <a:p>
            <a:fld id="{58FB1D96-BB82-4421-9C83-2476B48A54F4}"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最终目的是要得到每条直线（或者形状）的方程，以及属于这条直线（或者形状）的边缘点的集合。</a:t>
            </a:r>
            <a:endParaRPr kumimoji="1" lang="zh-CN" altLang="en-US" dirty="0"/>
          </a:p>
        </p:txBody>
      </p:sp>
      <p:sp>
        <p:nvSpPr>
          <p:cNvPr id="4" name="灯片编号占位符 3"/>
          <p:cNvSpPr>
            <a:spLocks noGrp="1"/>
          </p:cNvSpPr>
          <p:nvPr>
            <p:ph type="sldNum" sz="quarter" idx="10"/>
          </p:nvPr>
        </p:nvSpPr>
        <p:spPr/>
        <p:txBody>
          <a:bodyPr/>
          <a:lstStyle/>
          <a:p>
            <a:fld id="{58FB1D96-BB82-4421-9C83-2476B48A54F4}"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这个坐标轴和图像坐标轴方向不同，但不影响本质</a:t>
            </a:r>
            <a:endParaRPr kumimoji="1" lang="en-US" altLang="zh-CN" dirty="0"/>
          </a:p>
          <a:p>
            <a:r>
              <a:rPr kumimoji="1" lang="zh-CN" altLang="en-US" dirty="0"/>
              <a:t>让大家想想还有什么问题</a:t>
            </a:r>
            <a:endParaRPr kumimoji="1" lang="zh-CN" altLang="en-US" dirty="0"/>
          </a:p>
        </p:txBody>
      </p:sp>
      <p:sp>
        <p:nvSpPr>
          <p:cNvPr id="4" name="灯片编号占位符 3"/>
          <p:cNvSpPr>
            <a:spLocks noGrp="1"/>
          </p:cNvSpPr>
          <p:nvPr>
            <p:ph type="sldNum" sz="quarter" idx="10"/>
          </p:nvPr>
        </p:nvSpPr>
        <p:spPr/>
        <p:txBody>
          <a:bodyPr/>
          <a:lstStyle/>
          <a:p>
            <a:fld id="{58FB1D96-BB82-4421-9C83-2476B48A54F4}"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此时的</a:t>
            </a:r>
            <a:r>
              <a:rPr kumimoji="1" lang="en-US" altLang="zh-CN" dirty="0"/>
              <a:t>r</a:t>
            </a:r>
            <a:r>
              <a:rPr kumimoji="1" lang="zh-CN" altLang="en-US" dirty="0"/>
              <a:t>和</a:t>
            </a:r>
            <a:r>
              <a:rPr kumimoji="1" lang="en-US" altLang="zh-CN" dirty="0"/>
              <a:t>theta</a:t>
            </a:r>
            <a:r>
              <a:rPr kumimoji="1" lang="zh-CN" altLang="en-US" dirty="0"/>
              <a:t>就是有限值</a:t>
            </a:r>
            <a:endParaRPr kumimoji="1" lang="zh-CN" altLang="en-US" dirty="0"/>
          </a:p>
        </p:txBody>
      </p:sp>
      <p:sp>
        <p:nvSpPr>
          <p:cNvPr id="4" name="灯片编号占位符 3"/>
          <p:cNvSpPr>
            <a:spLocks noGrp="1"/>
          </p:cNvSpPr>
          <p:nvPr>
            <p:ph type="sldNum" sz="quarter" idx="10"/>
          </p:nvPr>
        </p:nvSpPr>
        <p:spPr/>
        <p:txBody>
          <a:bodyPr/>
          <a:lstStyle/>
          <a:p>
            <a:fld id="{58FB1D96-BB82-4421-9C83-2476B48A54F4}"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这里想想该怎么得到</a:t>
            </a:r>
            <a:r>
              <a:rPr kumimoji="1" lang="en-US" altLang="zh-CN" dirty="0"/>
              <a:t>r</a:t>
            </a:r>
            <a:r>
              <a:rPr kumimoji="1" lang="zh-CN" altLang="en-US" dirty="0"/>
              <a:t>和</a:t>
            </a:r>
            <a:r>
              <a:rPr kumimoji="1" lang="en-US" altLang="zh-CN" dirty="0"/>
              <a:t>theta</a:t>
            </a:r>
            <a:r>
              <a:rPr kumimoji="1" lang="zh-CN" altLang="en-US" dirty="0"/>
              <a:t>，计算正弦曲线的交点？</a:t>
            </a:r>
            <a:endParaRPr kumimoji="1" lang="zh-CN" altLang="en-US" dirty="0"/>
          </a:p>
        </p:txBody>
      </p:sp>
      <p:sp>
        <p:nvSpPr>
          <p:cNvPr id="4" name="灯片编号占位符 3"/>
          <p:cNvSpPr>
            <a:spLocks noGrp="1"/>
          </p:cNvSpPr>
          <p:nvPr>
            <p:ph type="sldNum" sz="quarter" idx="10"/>
          </p:nvPr>
        </p:nvSpPr>
        <p:spPr/>
        <p:txBody>
          <a:bodyPr/>
          <a:lstStyle/>
          <a:p>
            <a:fld id="{58FB1D96-BB82-4421-9C83-2476B48A54F4}"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即使是这样，速度也很慢，有很多变体来加速</a:t>
            </a:r>
            <a:endParaRPr kumimoji="1" lang="zh-CN" altLang="en-US" dirty="0"/>
          </a:p>
        </p:txBody>
      </p:sp>
      <p:sp>
        <p:nvSpPr>
          <p:cNvPr id="4" name="灯片编号占位符 3"/>
          <p:cNvSpPr>
            <a:spLocks noGrp="1"/>
          </p:cNvSpPr>
          <p:nvPr>
            <p:ph type="sldNum" sz="quarter" idx="10"/>
          </p:nvPr>
        </p:nvSpPr>
        <p:spPr/>
        <p:txBody>
          <a:bodyPr/>
          <a:lstStyle/>
          <a:p>
            <a:fld id="{58FB1D96-BB82-4421-9C83-2476B48A54F4}"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右图横坐标是从</a:t>
            </a:r>
            <a:r>
              <a:rPr lang="en-US" altLang="zh-CN" dirty="0"/>
              <a:t>-80</a:t>
            </a:r>
            <a:r>
              <a:rPr lang="zh-CN" altLang="en-US" dirty="0"/>
              <a:t>到</a:t>
            </a:r>
            <a:r>
              <a:rPr lang="en-US" altLang="zh-CN" dirty="0"/>
              <a:t>80</a:t>
            </a:r>
            <a:endParaRPr lang="zh-CN" altLang="en-US" dirty="0"/>
          </a:p>
        </p:txBody>
      </p:sp>
      <p:sp>
        <p:nvSpPr>
          <p:cNvPr id="4" name="灯片编号占位符 3"/>
          <p:cNvSpPr>
            <a:spLocks noGrp="1"/>
          </p:cNvSpPr>
          <p:nvPr>
            <p:ph type="sldNum" sz="quarter" idx="10"/>
          </p:nvPr>
        </p:nvSpPr>
        <p:spPr/>
        <p:txBody>
          <a:bodyPr/>
          <a:lstStyle/>
          <a:p>
            <a:fld id="{58FB1D96-BB82-4421-9C83-2476B48A54F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FB1D96-BB82-4421-9C83-2476B48A54F4}"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图中检测的是线段</a:t>
            </a:r>
            <a:endParaRPr kumimoji="1" lang="zh-CN" altLang="en-US" dirty="0"/>
          </a:p>
        </p:txBody>
      </p:sp>
      <p:sp>
        <p:nvSpPr>
          <p:cNvPr id="4" name="幻灯片编号占位符 3"/>
          <p:cNvSpPr>
            <a:spLocks noGrp="1"/>
          </p:cNvSpPr>
          <p:nvPr>
            <p:ph type="sldNum" sz="quarter" idx="10"/>
          </p:nvPr>
        </p:nvSpPr>
        <p:spPr/>
        <p:txBody>
          <a:bodyPr/>
          <a:lstStyle/>
          <a:p>
            <a:fld id="{58FB1D96-BB82-4421-9C83-2476B48A54F4}"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B-2</a:t>
            </a:r>
            <a:r>
              <a:rPr kumimoji="1" lang="zh-CN" altLang="en-US" dirty="0"/>
              <a:t>隐形战略轰炸机</a:t>
            </a:r>
            <a:endParaRPr kumimoji="1" lang="zh-CN" altLang="en-US" dirty="0"/>
          </a:p>
        </p:txBody>
      </p:sp>
      <p:sp>
        <p:nvSpPr>
          <p:cNvPr id="4" name="幻灯片编号占位符 3"/>
          <p:cNvSpPr>
            <a:spLocks noGrp="1"/>
          </p:cNvSpPr>
          <p:nvPr>
            <p:ph type="sldNum" sz="quarter" idx="10"/>
          </p:nvPr>
        </p:nvSpPr>
        <p:spPr/>
        <p:txBody>
          <a:bodyPr/>
          <a:lstStyle/>
          <a:p>
            <a:fld id="{58FB1D96-BB82-4421-9C83-2476B48A54F4}"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FB1D96-BB82-4421-9C83-2476B48A54F4}"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非均匀光照的影响</a:t>
            </a:r>
            <a:endParaRPr kumimoji="1" lang="zh-CN" altLang="en-US" dirty="0"/>
          </a:p>
        </p:txBody>
      </p:sp>
      <p:sp>
        <p:nvSpPr>
          <p:cNvPr id="4" name="幻灯片编号占位符 3"/>
          <p:cNvSpPr>
            <a:spLocks noGrp="1"/>
          </p:cNvSpPr>
          <p:nvPr>
            <p:ph type="sldNum" sz="quarter" idx="10"/>
          </p:nvPr>
        </p:nvSpPr>
        <p:spPr/>
        <p:txBody>
          <a:bodyPr/>
          <a:lstStyle/>
          <a:p>
            <a:fld id="{58FB1D96-BB82-4421-9C83-2476B48A54F4}"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后面的形式是为了计算效率</a:t>
            </a:r>
            <a:endParaRPr kumimoji="1" lang="zh-CN" altLang="en-US" dirty="0"/>
          </a:p>
        </p:txBody>
      </p:sp>
      <p:sp>
        <p:nvSpPr>
          <p:cNvPr id="4" name="幻灯片编号占位符 3"/>
          <p:cNvSpPr>
            <a:spLocks noGrp="1"/>
          </p:cNvSpPr>
          <p:nvPr>
            <p:ph type="sldNum" sz="quarter" idx="10"/>
          </p:nvPr>
        </p:nvSpPr>
        <p:spPr/>
        <p:txBody>
          <a:bodyPr/>
          <a:lstStyle/>
          <a:p>
            <a:fld id="{58FB1D96-BB82-4421-9C83-2476B48A54F4}"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FB1D96-BB82-4421-9C83-2476B48A54F4}"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8FB1D96-BB82-4421-9C83-2476B48A54F4}"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目的是分离出外层的不稠密物质层</a:t>
            </a:r>
            <a:endParaRPr kumimoji="1" lang="en-US" altLang="zh-CN" dirty="0"/>
          </a:p>
          <a:p>
            <a:r>
              <a:rPr kumimoji="1" lang="zh-CN" altLang="en-US" dirty="0"/>
              <a:t>用方差和均值</a:t>
            </a:r>
            <a:endParaRPr kumimoji="1" lang="zh-CN" altLang="en-US" dirty="0"/>
          </a:p>
        </p:txBody>
      </p:sp>
      <p:sp>
        <p:nvSpPr>
          <p:cNvPr id="4" name="幻灯片编号占位符 3"/>
          <p:cNvSpPr>
            <a:spLocks noGrp="1"/>
          </p:cNvSpPr>
          <p:nvPr>
            <p:ph type="sldNum" sz="quarter" idx="10"/>
          </p:nvPr>
        </p:nvSpPr>
        <p:spPr/>
        <p:txBody>
          <a:bodyPr/>
          <a:lstStyle/>
          <a:p>
            <a:fld id="{58FB1D96-BB82-4421-9C83-2476B48A54F4}"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FB1D96-BB82-4421-9C83-2476B48A54F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Q</a:t>
            </a:r>
            <a:r>
              <a:rPr kumimoji="1" lang="zh-CN" altLang="en-US" dirty="0"/>
              <a:t>是逻辑属性，比如分割后同一区域的像素灰度级相同</a:t>
            </a:r>
            <a:endParaRPr kumimoji="1" lang="zh-CN" altLang="en-US" dirty="0"/>
          </a:p>
        </p:txBody>
      </p:sp>
      <p:sp>
        <p:nvSpPr>
          <p:cNvPr id="4" name="幻灯片编号占位符 3"/>
          <p:cNvSpPr>
            <a:spLocks noGrp="1"/>
          </p:cNvSpPr>
          <p:nvPr>
            <p:ph type="sldNum" sz="quarter" idx="10"/>
          </p:nvPr>
        </p:nvSpPr>
        <p:spPr/>
        <p:txBody>
          <a:bodyPr/>
          <a:lstStyle/>
          <a:p>
            <a:fld id="{58FB1D96-BB82-4421-9C83-2476B48A54F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FB1D96-BB82-4421-9C83-2476B48A54F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这个只是一维的形式</a:t>
            </a:r>
            <a:endParaRPr lang="zh-CN" altLang="en-US" dirty="0"/>
          </a:p>
        </p:txBody>
      </p:sp>
      <p:sp>
        <p:nvSpPr>
          <p:cNvPr id="4" name="灯片编号占位符 3"/>
          <p:cNvSpPr>
            <a:spLocks noGrp="1"/>
          </p:cNvSpPr>
          <p:nvPr>
            <p:ph type="sldNum" sz="quarter" idx="10"/>
          </p:nvPr>
        </p:nvSpPr>
        <p:spPr/>
        <p:txBody>
          <a:bodyPr/>
          <a:lstStyle/>
          <a:p>
            <a:fld id="{58FB1D96-BB82-4421-9C83-2476B48A54F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注意角度与坐标轴的定义</a:t>
            </a:r>
            <a:endParaRPr kumimoji="1" lang="zh-CN" altLang="en-US" dirty="0"/>
          </a:p>
        </p:txBody>
      </p:sp>
      <p:sp>
        <p:nvSpPr>
          <p:cNvPr id="4" name="幻灯片编号占位符 3"/>
          <p:cNvSpPr>
            <a:spLocks noGrp="1"/>
          </p:cNvSpPr>
          <p:nvPr>
            <p:ph type="sldNum" sz="quarter" idx="10"/>
          </p:nvPr>
        </p:nvSpPr>
        <p:spPr/>
        <p:txBody>
          <a:bodyPr/>
          <a:lstStyle/>
          <a:p>
            <a:fld id="{58FB1D96-BB82-4421-9C83-2476B48A54F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边界的位置</a:t>
            </a:r>
            <a:endParaRPr kumimoji="1" lang="zh-CN" altLang="en-US" dirty="0"/>
          </a:p>
        </p:txBody>
      </p:sp>
      <p:sp>
        <p:nvSpPr>
          <p:cNvPr id="4" name="灯片编号占位符 3"/>
          <p:cNvSpPr>
            <a:spLocks noGrp="1"/>
          </p:cNvSpPr>
          <p:nvPr>
            <p:ph type="sldNum" sz="quarter" idx="10"/>
          </p:nvPr>
        </p:nvSpPr>
        <p:spPr/>
        <p:txBody>
          <a:bodyPr/>
          <a:lstStyle/>
          <a:p>
            <a:fld id="{58FB1D96-BB82-4421-9C83-2476B48A54F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灰色是</a:t>
            </a:r>
            <a:r>
              <a:rPr kumimoji="1" lang="en-US" altLang="zh-CN" dirty="0"/>
              <a:t>0</a:t>
            </a:r>
            <a:r>
              <a:rPr kumimoji="1" lang="zh-CN" altLang="en-US" dirty="0"/>
              <a:t>，白色是</a:t>
            </a:r>
            <a:r>
              <a:rPr kumimoji="1" lang="en-US" altLang="zh-CN" dirty="0"/>
              <a:t>1</a:t>
            </a:r>
            <a:endParaRPr kumimoji="1" lang="zh-CN" altLang="en-US" dirty="0"/>
          </a:p>
        </p:txBody>
      </p:sp>
      <p:sp>
        <p:nvSpPr>
          <p:cNvPr id="4" name="灯片编号占位符 3"/>
          <p:cNvSpPr>
            <a:spLocks noGrp="1"/>
          </p:cNvSpPr>
          <p:nvPr>
            <p:ph type="sldNum" sz="quarter" idx="10"/>
          </p:nvPr>
        </p:nvSpPr>
        <p:spPr/>
        <p:txBody>
          <a:bodyPr/>
          <a:lstStyle/>
          <a:p>
            <a:fld id="{58FB1D96-BB82-4421-9C83-2476B48A54F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jpeg"/><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7" name="Picture 23" descr="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l="7806" t="23364" r="12567" b="48129"/>
          <a:stretch>
            <a:fillRect/>
          </a:stretch>
        </p:blipFill>
        <p:spPr bwMode="auto">
          <a:xfrm>
            <a:off x="107950" y="115888"/>
            <a:ext cx="3119438" cy="8350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9" descr="line"/>
          <p:cNvPicPr>
            <a:picLocks noChangeArrowheads="1"/>
          </p:cNvPicPr>
          <p:nvPr userDrawn="1"/>
        </p:nvPicPr>
        <p:blipFill>
          <a:blip r:embed="rId3">
            <a:extLst>
              <a:ext uri="{28A0092B-C50C-407E-A947-70E740481C1C}">
                <a14:useLocalDpi xmlns:a14="http://schemas.microsoft.com/office/drawing/2010/main" val="0"/>
              </a:ext>
            </a:extLst>
          </a:blip>
          <a:srcRect l="35027" t="-499" r="62746" b="38617"/>
          <a:stretch>
            <a:fillRect/>
          </a:stretch>
        </p:blipFill>
        <p:spPr bwMode="auto">
          <a:xfrm>
            <a:off x="8748713" y="4005263"/>
            <a:ext cx="31750" cy="28797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7" descr="line"/>
          <p:cNvPicPr>
            <a:picLocks noChangeArrowheads="1"/>
          </p:cNvPicPr>
          <p:nvPr userDrawn="1"/>
        </p:nvPicPr>
        <p:blipFill>
          <a:blip r:embed="rId4">
            <a:extLst>
              <a:ext uri="{28A0092B-C50C-407E-A947-70E740481C1C}">
                <a14:useLocalDpi xmlns:a14="http://schemas.microsoft.com/office/drawing/2010/main" val="0"/>
              </a:ext>
            </a:extLst>
          </a:blip>
          <a:srcRect t="35432" r="64001" b="61639"/>
          <a:stretch>
            <a:fillRect/>
          </a:stretch>
        </p:blipFill>
        <p:spPr bwMode="auto">
          <a:xfrm>
            <a:off x="3563938" y="6488113"/>
            <a:ext cx="5603875" cy="365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24"/>
          <p:cNvSpPr txBox="1">
            <a:spLocks noChangeArrowheads="1"/>
          </p:cNvSpPr>
          <p:nvPr userDrawn="1"/>
        </p:nvSpPr>
        <p:spPr bwMode="auto">
          <a:xfrm>
            <a:off x="5493904" y="6048375"/>
            <a:ext cx="32817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spcBef>
                <a:spcPct val="0"/>
              </a:spcBef>
            </a:pPr>
            <a:r>
              <a:rPr lang="zh-CN" altLang="en-US" sz="1200" i="0" dirty="0">
                <a:solidFill>
                  <a:srgbClr val="CC0000"/>
                </a:solidFill>
                <a:latin typeface="幼圆" panose="02010509060101010101" pitchFamily="49" charset="-122"/>
                <a:ea typeface="幼圆" panose="02010509060101010101" pitchFamily="49" charset="-122"/>
              </a:rPr>
              <a:t>人工智能与机器人研究所</a:t>
            </a:r>
            <a:endParaRPr lang="en-US" altLang="zh-CN" sz="1200" i="0" dirty="0">
              <a:solidFill>
                <a:srgbClr val="CC0000"/>
              </a:solidFill>
              <a:latin typeface="幼圆" panose="02010509060101010101" pitchFamily="49" charset="-122"/>
              <a:ea typeface="幼圆" panose="02010509060101010101" pitchFamily="49" charset="-122"/>
            </a:endParaRPr>
          </a:p>
          <a:p>
            <a:pPr algn="r">
              <a:spcBef>
                <a:spcPct val="0"/>
              </a:spcBef>
            </a:pPr>
            <a:r>
              <a:rPr lang="en-US" altLang="zh-CN" sz="1200" i="0" dirty="0">
                <a:solidFill>
                  <a:srgbClr val="CC0000"/>
                </a:solidFill>
                <a:latin typeface="Tahoma" panose="020B0604030504040204" pitchFamily="34" charset="0"/>
                <a:ea typeface="宋体" panose="02010600030101010101" pitchFamily="2" charset="-122"/>
              </a:rPr>
              <a:t>Institute of Artificial Intelligence and Robotics</a:t>
            </a:r>
            <a:endParaRPr lang="en-US" altLang="zh-CN" sz="1200" i="0" dirty="0">
              <a:solidFill>
                <a:srgbClr val="CC0000"/>
              </a:solidFill>
              <a:latin typeface="Tahoma" panose="020B0604030504040204" pitchFamily="34" charset="0"/>
              <a:ea typeface="宋体" panose="02010600030101010101" pitchFamily="2"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971550" y="692150"/>
            <a:ext cx="7793038" cy="503238"/>
          </a:xfrm>
        </p:spPr>
        <p:txBody>
          <a:bodyPr/>
          <a:lstStyle/>
          <a:p>
            <a:r>
              <a:rPr lang="zh-CN" altLang="en-US"/>
              <a:t>单击此处编辑母版标题样式</a:t>
            </a:r>
            <a:endParaRPr lang="zh-CN" altLang="en-US"/>
          </a:p>
        </p:txBody>
      </p:sp>
      <p:sp>
        <p:nvSpPr>
          <p:cNvPr id="3" name="表格占位符 2"/>
          <p:cNvSpPr>
            <a:spLocks noGrp="1"/>
          </p:cNvSpPr>
          <p:nvPr>
            <p:ph type="tbl" idx="1"/>
          </p:nvPr>
        </p:nvSpPr>
        <p:spPr>
          <a:xfrm>
            <a:off x="1042988" y="1700213"/>
            <a:ext cx="7772400" cy="4114800"/>
          </a:xfrm>
        </p:spPr>
        <p:txBody>
          <a:bodyPr/>
          <a:lstStyle/>
          <a:p>
            <a:pPr lvl="0"/>
            <a:endParaRPr lang="zh-CN" altLang="en-US" noProof="0"/>
          </a:p>
        </p:txBody>
      </p:sp>
      <p:sp>
        <p:nvSpPr>
          <p:cNvPr id="4" name="Rectangle 11"/>
          <p:cNvSpPr>
            <a:spLocks noGrp="1" noChangeArrowheads="1"/>
          </p:cNvSpPr>
          <p:nvPr>
            <p:ph type="dt" sz="half" idx="10"/>
          </p:nvPr>
        </p:nvSpPr>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p:txBody>
          <a:bodyPr/>
          <a:lstStyle>
            <a:lvl1pPr>
              <a:defRPr/>
            </a:lvl1pPr>
          </a:lstStyle>
          <a:p>
            <a:fld id="{D40C664B-6577-4A70-8519-32B02FFE8532}" type="slidenum">
              <a:rPr lang="en-US" altLang="zh-CN"/>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971550" y="692150"/>
            <a:ext cx="7793038" cy="503238"/>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1042988" y="1700213"/>
            <a:ext cx="3810000" cy="41148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5005388" y="1700213"/>
            <a:ext cx="3810000" cy="1981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5005388" y="3833813"/>
            <a:ext cx="3810000" cy="1981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Rectangle 11"/>
          <p:cNvSpPr>
            <a:spLocks noGrp="1" noChangeArrowheads="1"/>
          </p:cNvSpPr>
          <p:nvPr>
            <p:ph type="dt" sz="half" idx="10"/>
          </p:nvPr>
        </p:nvSpPr>
        <p:spPr/>
        <p:txBody>
          <a:bodyPr/>
          <a:lstStyle>
            <a:lvl1pPr>
              <a:defRPr/>
            </a:lvl1pPr>
          </a:lstStyle>
          <a:p>
            <a:pPr>
              <a:defRPr/>
            </a:pPr>
            <a:endParaRPr lang="en-US" altLang="zh-CN"/>
          </a:p>
        </p:txBody>
      </p:sp>
      <p:sp>
        <p:nvSpPr>
          <p:cNvPr id="7" name="Rectangle 12"/>
          <p:cNvSpPr>
            <a:spLocks noGrp="1" noChangeArrowheads="1"/>
          </p:cNvSpPr>
          <p:nvPr>
            <p:ph type="ftr" sz="quarter" idx="11"/>
          </p:nvPr>
        </p:nvSpPr>
        <p:spPr/>
        <p:txBody>
          <a:bodyPr/>
          <a:lstStyle>
            <a:lvl1pPr>
              <a:defRPr/>
            </a:lvl1pPr>
          </a:lstStyle>
          <a:p>
            <a:pPr>
              <a:defRPr/>
            </a:pPr>
            <a:endParaRPr lang="en-US" altLang="zh-CN"/>
          </a:p>
        </p:txBody>
      </p:sp>
      <p:sp>
        <p:nvSpPr>
          <p:cNvPr id="8" name="Rectangle 13"/>
          <p:cNvSpPr>
            <a:spLocks noGrp="1" noChangeArrowheads="1"/>
          </p:cNvSpPr>
          <p:nvPr>
            <p:ph type="sldNum" sz="quarter" idx="12"/>
          </p:nvPr>
        </p:nvSpPr>
        <p:spPr/>
        <p:txBody>
          <a:bodyPr/>
          <a:lstStyle>
            <a:lvl1pPr>
              <a:defRPr/>
            </a:lvl1pPr>
          </a:lstStyle>
          <a:p>
            <a:fld id="{C25D9126-F853-4237-B578-2E7CB3C4EFC4}" type="slidenum">
              <a:rPr lang="en-US" altLang="zh-CN"/>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971550" y="692150"/>
            <a:ext cx="7843838" cy="51228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Rectangle 11"/>
          <p:cNvSpPr>
            <a:spLocks noGrp="1" noChangeArrowheads="1"/>
          </p:cNvSpPr>
          <p:nvPr>
            <p:ph type="dt" sz="half" idx="10"/>
          </p:nvPr>
        </p:nvSpPr>
        <p:spPr/>
        <p:txBody>
          <a:bodyPr/>
          <a:lstStyle>
            <a:lvl1pPr>
              <a:defRPr/>
            </a:lvl1pPr>
          </a:lstStyle>
          <a:p>
            <a:pPr>
              <a:defRPr/>
            </a:pPr>
            <a:endParaRPr lang="en-US" altLang="zh-CN"/>
          </a:p>
        </p:txBody>
      </p:sp>
      <p:sp>
        <p:nvSpPr>
          <p:cNvPr id="4" name="Rectangle 12"/>
          <p:cNvSpPr>
            <a:spLocks noGrp="1" noChangeArrowheads="1"/>
          </p:cNvSpPr>
          <p:nvPr>
            <p:ph type="ftr" sz="quarter" idx="11"/>
          </p:nvPr>
        </p:nvSpPr>
        <p:spPr/>
        <p:txBody>
          <a:bodyPr/>
          <a:lstStyle>
            <a:lvl1pPr>
              <a:defRPr/>
            </a:lvl1pPr>
          </a:lstStyle>
          <a:p>
            <a:pPr>
              <a:defRPr/>
            </a:pPr>
            <a:endParaRPr lang="en-US" altLang="zh-CN"/>
          </a:p>
        </p:txBody>
      </p:sp>
      <p:sp>
        <p:nvSpPr>
          <p:cNvPr id="5" name="Rectangle 13"/>
          <p:cNvSpPr>
            <a:spLocks noGrp="1" noChangeArrowheads="1"/>
          </p:cNvSpPr>
          <p:nvPr>
            <p:ph type="sldNum" sz="quarter" idx="12"/>
          </p:nvPr>
        </p:nvSpPr>
        <p:spPr/>
        <p:txBody>
          <a:bodyPr/>
          <a:lstStyle>
            <a:lvl1pPr>
              <a:defRPr/>
            </a:lvl1pPr>
          </a:lstStyle>
          <a:p>
            <a:fld id="{3D8290F0-D30B-4DC0-9DB5-2B4780E258D6}"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51520" y="0"/>
            <a:ext cx="7920880" cy="836712"/>
          </a:xfrm>
        </p:spPr>
        <p:txBody>
          <a:bodyPr>
            <a:normAutofit/>
          </a:bodyPr>
          <a:lstStyle>
            <a:lvl1pPr algn="l">
              <a:defRPr sz="3600" b="1" spc="130" baseline="0">
                <a:solidFill>
                  <a:schemeClr val="tx1"/>
                </a:solidFill>
                <a:latin typeface="Comic Sans MS" panose="030F0702030302020204" pitchFamily="66" charset="0"/>
                <a:ea typeface="黑体" panose="02010609060101010101" pitchFamily="49" charset="-122"/>
                <a:cs typeface="Times New Roman" panose="02020603050405020304" pitchFamily="18" charset="0"/>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374848" y="1052736"/>
            <a:ext cx="8229600" cy="5040560"/>
          </a:xfrm>
        </p:spPr>
        <p:txBody>
          <a:bodyPr/>
          <a:lstStyle>
            <a:lvl1pPr>
              <a:lnSpc>
                <a:spcPct val="114000"/>
              </a:lnSpc>
              <a:defRPr>
                <a:latin typeface="Times New Roman" panose="02020603050405020304" pitchFamily="18" charset="0"/>
                <a:ea typeface="黑体" panose="02010609060101010101" pitchFamily="49" charset="-122"/>
                <a:cs typeface="Times New Roman" panose="02020603050405020304" pitchFamily="18" charset="0"/>
              </a:defRPr>
            </a:lvl1pPr>
            <a:lvl2pPr>
              <a:lnSpc>
                <a:spcPct val="114000"/>
              </a:lnSpc>
              <a:defRPr>
                <a:latin typeface="Times New Roman" panose="02020603050405020304" pitchFamily="18" charset="0"/>
                <a:ea typeface="黑体" panose="02010609060101010101" pitchFamily="49" charset="-122"/>
                <a:cs typeface="Times New Roman" panose="02020603050405020304" pitchFamily="18" charset="0"/>
              </a:defRPr>
            </a:lvl2pPr>
            <a:lvl3pPr>
              <a:lnSpc>
                <a:spcPct val="114000"/>
              </a:lnSpc>
              <a:defRPr>
                <a:latin typeface="Times New Roman" panose="02020603050405020304" pitchFamily="18" charset="0"/>
                <a:ea typeface="黑体" panose="02010609060101010101" pitchFamily="49" charset="-122"/>
                <a:cs typeface="Times New Roman" panose="02020603050405020304" pitchFamily="18" charset="0"/>
              </a:defRPr>
            </a:lvl3pPr>
            <a:lvl4pPr>
              <a:lnSpc>
                <a:spcPct val="114000"/>
              </a:lnSpc>
              <a:defRPr>
                <a:latin typeface="Times New Roman" panose="02020603050405020304" pitchFamily="18" charset="0"/>
                <a:ea typeface="黑体" panose="02010609060101010101" pitchFamily="49" charset="-122"/>
                <a:cs typeface="Times New Roman" panose="02020603050405020304" pitchFamily="18" charset="0"/>
              </a:defRPr>
            </a:lvl4pPr>
            <a:lvl5pPr>
              <a:lnSpc>
                <a:spcPct val="114000"/>
              </a:lnSpc>
              <a:defRPr>
                <a:latin typeface="Times New Roman" panose="02020603050405020304" pitchFamily="18" charset="0"/>
                <a:ea typeface="黑体" panose="02010609060101010101" pitchFamily="49" charset="-122"/>
                <a:cs typeface="Times New Roman" panose="02020603050405020304" pitchFamily="18"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cxnSp>
        <p:nvCxnSpPr>
          <p:cNvPr id="8" name="直接连接符 7"/>
          <p:cNvCxnSpPr/>
          <p:nvPr userDrawn="1"/>
        </p:nvCxnSpPr>
        <p:spPr>
          <a:xfrm>
            <a:off x="0" y="836712"/>
            <a:ext cx="9144000" cy="0"/>
          </a:xfrm>
          <a:prstGeom prst="line">
            <a:avLst/>
          </a:prstGeom>
          <a:effectLst/>
        </p:spPr>
        <p:style>
          <a:lnRef idx="3">
            <a:schemeClr val="accent2"/>
          </a:lnRef>
          <a:fillRef idx="0">
            <a:schemeClr val="accent2"/>
          </a:fillRef>
          <a:effectRef idx="2">
            <a:schemeClr val="accent2"/>
          </a:effectRef>
          <a:fontRef idx="minor">
            <a:schemeClr val="tx1"/>
          </a:fontRef>
        </p:style>
      </p:cxnSp>
      <p:pic>
        <p:nvPicPr>
          <p:cNvPr id="12" name="Picture 29" descr="line"/>
          <p:cNvPicPr>
            <a:picLocks noChangeArrowheads="1"/>
          </p:cNvPicPr>
          <p:nvPr userDrawn="1"/>
        </p:nvPicPr>
        <p:blipFill>
          <a:blip r:embed="rId2">
            <a:extLst>
              <a:ext uri="{28A0092B-C50C-407E-A947-70E740481C1C}">
                <a14:useLocalDpi xmlns:a14="http://schemas.microsoft.com/office/drawing/2010/main" val="0"/>
              </a:ext>
            </a:extLst>
          </a:blip>
          <a:srcRect l="35027" t="-499" r="62746" b="38617"/>
          <a:stretch>
            <a:fillRect/>
          </a:stretch>
        </p:blipFill>
        <p:spPr bwMode="auto">
          <a:xfrm rot="5400000">
            <a:off x="2848201" y="3357131"/>
            <a:ext cx="45719" cy="57502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3" descr="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l="7806" t="23364" r="12567" b="48129"/>
          <a:stretch>
            <a:fillRect/>
          </a:stretch>
        </p:blipFill>
        <p:spPr bwMode="auto">
          <a:xfrm>
            <a:off x="124427" y="6367283"/>
            <a:ext cx="1584176" cy="424059"/>
          </a:xfrm>
          <a:prstGeom prst="rect">
            <a:avLst/>
          </a:prstGeom>
          <a:noFill/>
          <a:extLst>
            <a:ext uri="{909E8E84-426E-40DD-AFC4-6F175D3DCCD1}">
              <a14:hiddenFill xmlns:a14="http://schemas.microsoft.com/office/drawing/2010/main">
                <a:solidFill>
                  <a:srgbClr val="FFFFFF"/>
                </a:solidFill>
              </a14:hiddenFill>
            </a:ext>
          </a:extLst>
        </p:spPr>
      </p:pic>
      <p:sp>
        <p:nvSpPr>
          <p:cNvPr id="14" name="Text Box 24"/>
          <p:cNvSpPr txBox="1">
            <a:spLocks noChangeArrowheads="1"/>
          </p:cNvSpPr>
          <p:nvPr userDrawn="1"/>
        </p:nvSpPr>
        <p:spPr bwMode="auto">
          <a:xfrm>
            <a:off x="6129562" y="6351711"/>
            <a:ext cx="302037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spcBef>
                <a:spcPct val="0"/>
              </a:spcBef>
            </a:pPr>
            <a:r>
              <a:rPr lang="zh-CN" altLang="en-US" sz="1100" i="0" dirty="0">
                <a:solidFill>
                  <a:srgbClr val="CC0000"/>
                </a:solidFill>
                <a:latin typeface="幼圆" panose="02010509060101010101" pitchFamily="49" charset="-122"/>
                <a:ea typeface="幼圆" panose="02010509060101010101" pitchFamily="49" charset="-122"/>
              </a:rPr>
              <a:t>人工智能与机器人研究所</a:t>
            </a:r>
            <a:endParaRPr lang="en-US" altLang="zh-CN" sz="1100" i="0" dirty="0">
              <a:solidFill>
                <a:srgbClr val="CC0000"/>
              </a:solidFill>
              <a:latin typeface="幼圆" panose="02010509060101010101" pitchFamily="49" charset="-122"/>
              <a:ea typeface="幼圆" panose="02010509060101010101" pitchFamily="49" charset="-122"/>
            </a:endParaRPr>
          </a:p>
          <a:p>
            <a:pPr algn="r">
              <a:spcBef>
                <a:spcPct val="0"/>
              </a:spcBef>
            </a:pPr>
            <a:r>
              <a:rPr lang="en-US" altLang="zh-CN" sz="1100" i="0" dirty="0">
                <a:solidFill>
                  <a:srgbClr val="CC0000"/>
                </a:solidFill>
                <a:latin typeface="Tahoma" panose="020B0604030504040204" pitchFamily="34" charset="0"/>
                <a:ea typeface="宋体" panose="02010600030101010101" pitchFamily="2" charset="-122"/>
              </a:rPr>
              <a:t>Institute of Artificial Intelligence and Robotics</a:t>
            </a:r>
            <a:endParaRPr lang="en-US" altLang="zh-CN" sz="1100" i="0" dirty="0">
              <a:solidFill>
                <a:srgbClr val="CC0000"/>
              </a:solidFill>
              <a:latin typeface="Tahoma" panose="020B0604030504040204" pitchFamily="34" charset="0"/>
              <a:ea typeface="宋体" panose="02010600030101010101" pitchFamily="2"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vmlDrawing" Target="../drawings/vmlDrawing2.vml"/><Relationship Id="rId7" Type="http://schemas.openxmlformats.org/officeDocument/2006/relationships/slideLayout" Target="../slideLayouts/slideLayout2.xml"/><Relationship Id="rId6" Type="http://schemas.openxmlformats.org/officeDocument/2006/relationships/image" Target="../media/image15.wmf"/><Relationship Id="rId5" Type="http://schemas.openxmlformats.org/officeDocument/2006/relationships/oleObject" Target="../embeddings/oleObject5.bin"/><Relationship Id="rId4" Type="http://schemas.openxmlformats.org/officeDocument/2006/relationships/image" Target="../media/image14.wmf"/><Relationship Id="rId3" Type="http://schemas.openxmlformats.org/officeDocument/2006/relationships/oleObject" Target="../embeddings/oleObject4.bin"/><Relationship Id="rId2" Type="http://schemas.openxmlformats.org/officeDocument/2006/relationships/image" Target="../media/image13.wmf"/><Relationship Id="rId1" Type="http://schemas.openxmlformats.org/officeDocument/2006/relationships/oleObject" Target="../embeddings/oleObject3.bin"/></Relationships>
</file>

<file path=ppt/slides/_rels/slide100.xml.rels><?xml version="1.0" encoding="UTF-8" standalone="yes"?>
<Relationships xmlns="http://schemas.openxmlformats.org/package/2006/relationships"><Relationship Id="rId4" Type="http://schemas.openxmlformats.org/officeDocument/2006/relationships/vmlDrawing" Target="../drawings/vmlDrawing18.vml"/><Relationship Id="rId3" Type="http://schemas.openxmlformats.org/officeDocument/2006/relationships/slideLayout" Target="../slideLayouts/slideLayout2.xml"/><Relationship Id="rId2" Type="http://schemas.openxmlformats.org/officeDocument/2006/relationships/image" Target="../media/image180.wmf"/><Relationship Id="rId1" Type="http://schemas.openxmlformats.org/officeDocument/2006/relationships/oleObject" Target="../embeddings/oleObject29.bin"/></Relationships>
</file>

<file path=ppt/slides/_rels/slide101.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vmlDrawing" Target="../drawings/vmlDrawing19.vml"/><Relationship Id="rId3" Type="http://schemas.openxmlformats.org/officeDocument/2006/relationships/slideLayout" Target="../slideLayouts/slideLayout2.xml"/><Relationship Id="rId2" Type="http://schemas.openxmlformats.org/officeDocument/2006/relationships/image" Target="../media/image181.wmf"/><Relationship Id="rId1" Type="http://schemas.openxmlformats.org/officeDocument/2006/relationships/oleObject" Target="../embeddings/oleObject30.bin"/></Relationships>
</file>

<file path=ppt/slides/_rels/slide102.xml.rels><?xml version="1.0" encoding="UTF-8" standalone="yes"?>
<Relationships xmlns="http://schemas.openxmlformats.org/package/2006/relationships"><Relationship Id="rId4" Type="http://schemas.openxmlformats.org/officeDocument/2006/relationships/vmlDrawing" Target="../drawings/vmlDrawing20.vml"/><Relationship Id="rId3" Type="http://schemas.openxmlformats.org/officeDocument/2006/relationships/slideLayout" Target="../slideLayouts/slideLayout2.xml"/><Relationship Id="rId2" Type="http://schemas.openxmlformats.org/officeDocument/2006/relationships/image" Target="../media/image182.wmf"/><Relationship Id="rId1" Type="http://schemas.openxmlformats.org/officeDocument/2006/relationships/oleObject" Target="../embeddings/oleObject31.bin"/></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3.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3.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3.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4.png"/></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4.png"/><Relationship Id="rId1" Type="http://schemas.openxmlformats.org/officeDocument/2006/relationships/image" Target="../media/image185.wmf"/></Relationships>
</file>

<file path=ppt/slides/_rels/slide108.xml.rels><?xml version="1.0" encoding="UTF-8" standalone="yes"?>
<Relationships xmlns="http://schemas.openxmlformats.org/package/2006/relationships"><Relationship Id="rId4" Type="http://schemas.openxmlformats.org/officeDocument/2006/relationships/vmlDrawing" Target="../drawings/vmlDrawing21.vml"/><Relationship Id="rId3" Type="http://schemas.openxmlformats.org/officeDocument/2006/relationships/slideLayout" Target="../slideLayouts/slideLayout2.xml"/><Relationship Id="rId2" Type="http://schemas.openxmlformats.org/officeDocument/2006/relationships/image" Target="../media/image186.wmf"/><Relationship Id="rId1" Type="http://schemas.openxmlformats.org/officeDocument/2006/relationships/oleObject" Target="../embeddings/oleObject32.bin"/></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8.wmf"/><Relationship Id="rId1" Type="http://schemas.openxmlformats.org/officeDocument/2006/relationships/image" Target="../media/image187.wm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wmf"/><Relationship Id="rId1" Type="http://schemas.openxmlformats.org/officeDocument/2006/relationships/image" Target="../media/image16.wmf"/></Relationships>
</file>

<file path=ppt/slides/_rels/slide110.xml.rels><?xml version="1.0" encoding="UTF-8" standalone="yes"?>
<Relationships xmlns="http://schemas.openxmlformats.org/package/2006/relationships"><Relationship Id="rId7" Type="http://schemas.openxmlformats.org/officeDocument/2006/relationships/notesSlide" Target="../notesSlides/notesSlide37.xml"/><Relationship Id="rId6" Type="http://schemas.openxmlformats.org/officeDocument/2006/relationships/vmlDrawing" Target="../drawings/vmlDrawing22.vml"/><Relationship Id="rId5" Type="http://schemas.openxmlformats.org/officeDocument/2006/relationships/slideLayout" Target="../slideLayouts/slideLayout7.xml"/><Relationship Id="rId4" Type="http://schemas.openxmlformats.org/officeDocument/2006/relationships/image" Target="../media/image191.wmf"/><Relationship Id="rId3" Type="http://schemas.openxmlformats.org/officeDocument/2006/relationships/oleObject" Target="../embeddings/oleObject33.bin"/><Relationship Id="rId2" Type="http://schemas.openxmlformats.org/officeDocument/2006/relationships/image" Target="../media/image190.wmf"/><Relationship Id="rId1" Type="http://schemas.openxmlformats.org/officeDocument/2006/relationships/image" Target="../media/image189.wmf"/></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3.png"/><Relationship Id="rId1" Type="http://schemas.openxmlformats.org/officeDocument/2006/relationships/image" Target="../media/image192.png"/></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5.jpeg"/><Relationship Id="rId1" Type="http://schemas.openxmlformats.org/officeDocument/2006/relationships/image" Target="../media/image194.jpeg"/></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7.wmf"/><Relationship Id="rId1" Type="http://schemas.openxmlformats.org/officeDocument/2006/relationships/image" Target="../media/image196.wmf"/></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9.wmf"/><Relationship Id="rId1" Type="http://schemas.openxmlformats.org/officeDocument/2006/relationships/image" Target="../media/image198.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1.png"/><Relationship Id="rId1" Type="http://schemas.openxmlformats.org/officeDocument/2006/relationships/image" Target="../media/image200.w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wmf"/><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wmf"/></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wmf"/><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wmf"/><Relationship Id="rId1"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png"/><Relationship Id="rId1" Type="http://schemas.openxmlformats.org/officeDocument/2006/relationships/image" Target="../media/image27.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30.wmf"/><Relationship Id="rId1" Type="http://schemas.openxmlformats.org/officeDocument/2006/relationships/image" Target="../media/image29.wmf"/></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2.wmf"/><Relationship Id="rId1" Type="http://schemas.openxmlformats.org/officeDocument/2006/relationships/image" Target="../media/image31.w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33.wmf"/><Relationship Id="rId1" Type="http://schemas.openxmlformats.org/officeDocument/2006/relationships/oleObject" Target="../embeddings/oleObject6.bin"/></Relationships>
</file>

<file path=ppt/slides/_rels/slide22.xml.rels><?xml version="1.0" encoding="UTF-8" standalone="yes"?>
<Relationships xmlns="http://schemas.openxmlformats.org/package/2006/relationships"><Relationship Id="rId6" Type="http://schemas.openxmlformats.org/officeDocument/2006/relationships/vmlDrawing" Target="../drawings/vmlDrawing4.vml"/><Relationship Id="rId5" Type="http://schemas.openxmlformats.org/officeDocument/2006/relationships/slideLayout" Target="../slideLayouts/slideLayout2.xml"/><Relationship Id="rId4" Type="http://schemas.openxmlformats.org/officeDocument/2006/relationships/image" Target="../media/image35.wmf"/><Relationship Id="rId3" Type="http://schemas.openxmlformats.org/officeDocument/2006/relationships/oleObject" Target="../embeddings/oleObject8.bin"/><Relationship Id="rId2" Type="http://schemas.openxmlformats.org/officeDocument/2006/relationships/image" Target="../media/image34.wmf"/><Relationship Id="rId1" Type="http://schemas.openxmlformats.org/officeDocument/2006/relationships/oleObject" Target="../embeddings/oleObject7.bin"/></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7.xml"/><Relationship Id="rId3" Type="http://schemas.openxmlformats.org/officeDocument/2006/relationships/image" Target="../media/image38.png"/><Relationship Id="rId2" Type="http://schemas.openxmlformats.org/officeDocument/2006/relationships/image" Target="../media/image37.wmf"/><Relationship Id="rId1" Type="http://schemas.openxmlformats.org/officeDocument/2006/relationships/image" Target="../media/image36.wmf"/></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wmf"/><Relationship Id="rId1" Type="http://schemas.openxmlformats.org/officeDocument/2006/relationships/image" Target="../media/image39.wmf"/></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2.wmf"/><Relationship Id="rId1" Type="http://schemas.openxmlformats.org/officeDocument/2006/relationships/image" Target="../media/image41.wmf"/></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4.wmf"/><Relationship Id="rId1" Type="http://schemas.openxmlformats.org/officeDocument/2006/relationships/image" Target="../media/image43.wmf"/></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6.wmf"/><Relationship Id="rId1" Type="http://schemas.openxmlformats.org/officeDocument/2006/relationships/image" Target="../media/image45.wmf"/></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8.wmf"/><Relationship Id="rId1" Type="http://schemas.openxmlformats.org/officeDocument/2006/relationships/image" Target="../media/image47.wmf"/></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0.wmf"/><Relationship Id="rId1" Type="http://schemas.openxmlformats.org/officeDocument/2006/relationships/image" Target="../media/image4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3.wmf"/><Relationship Id="rId2" Type="http://schemas.openxmlformats.org/officeDocument/2006/relationships/image" Target="../media/image52.wmf"/><Relationship Id="rId1" Type="http://schemas.openxmlformats.org/officeDocument/2006/relationships/image" Target="../media/image51.wmf"/></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4.png"/><Relationship Id="rId1" Type="http://schemas.openxmlformats.org/officeDocument/2006/relationships/image" Target="../media/image53.wmf"/></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56.jpeg"/><Relationship Id="rId1" Type="http://schemas.openxmlformats.org/officeDocument/2006/relationships/image" Target="../media/image5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58.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9.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0.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2.png"/><Relationship Id="rId1" Type="http://schemas.openxmlformats.org/officeDocument/2006/relationships/image" Target="../media/image63.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42.xml.rels><?xml version="1.0" encoding="UTF-8" standalone="yes"?>
<Relationships xmlns="http://schemas.openxmlformats.org/package/2006/relationships"><Relationship Id="rId5" Type="http://schemas.openxmlformats.org/officeDocument/2006/relationships/vmlDrawing" Target="../drawings/vmlDrawing5.vml"/><Relationship Id="rId4" Type="http://schemas.openxmlformats.org/officeDocument/2006/relationships/slideLayout" Target="../slideLayouts/slideLayout2.xml"/><Relationship Id="rId3" Type="http://schemas.openxmlformats.org/officeDocument/2006/relationships/image" Target="../media/image66.png"/><Relationship Id="rId2" Type="http://schemas.openxmlformats.org/officeDocument/2006/relationships/image" Target="../media/image65.wmf"/><Relationship Id="rId1" Type="http://schemas.openxmlformats.org/officeDocument/2006/relationships/oleObject" Target="../embeddings/oleObject9.bin"/></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69.wmf"/><Relationship Id="rId1" Type="http://schemas.openxmlformats.org/officeDocument/2006/relationships/image" Target="../media/image68.wmf"/></Relationships>
</file>

<file path=ppt/slides/_rels/slide4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vmlDrawing" Target="../drawings/vmlDrawing6.vml"/><Relationship Id="rId5" Type="http://schemas.openxmlformats.org/officeDocument/2006/relationships/slideLayout" Target="../slideLayouts/slideLayout2.xml"/><Relationship Id="rId4" Type="http://schemas.openxmlformats.org/officeDocument/2006/relationships/image" Target="../media/image71.png"/><Relationship Id="rId3" Type="http://schemas.openxmlformats.org/officeDocument/2006/relationships/customXml" Target="../ink/ink1.xml"/><Relationship Id="rId2" Type="http://schemas.openxmlformats.org/officeDocument/2006/relationships/image" Target="../media/image70.wmf"/><Relationship Id="rId1" Type="http://schemas.openxmlformats.org/officeDocument/2006/relationships/oleObject" Target="../embeddings/oleObject10.bin"/></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73.png"/><Relationship Id="rId1" Type="http://schemas.openxmlformats.org/officeDocument/2006/relationships/image" Target="../media/image72.jpe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6.wmf"/></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52.xml.rels><?xml version="1.0" encoding="UTF-8" standalone="yes"?>
<Relationships xmlns="http://schemas.openxmlformats.org/package/2006/relationships"><Relationship Id="rId5" Type="http://schemas.openxmlformats.org/officeDocument/2006/relationships/vmlDrawing" Target="../drawings/vmlDrawing7.vml"/><Relationship Id="rId4" Type="http://schemas.openxmlformats.org/officeDocument/2006/relationships/slideLayout" Target="../slideLayouts/slideLayout2.xml"/><Relationship Id="rId3" Type="http://schemas.openxmlformats.org/officeDocument/2006/relationships/image" Target="../media/image80.png"/><Relationship Id="rId2" Type="http://schemas.openxmlformats.org/officeDocument/2006/relationships/image" Target="../media/image79.wmf"/><Relationship Id="rId1" Type="http://schemas.openxmlformats.org/officeDocument/2006/relationships/oleObject" Target="../embeddings/oleObject11.bin"/></Relationships>
</file>

<file path=ppt/slides/_rels/slide53.xml.rels><?xml version="1.0" encoding="UTF-8" standalone="yes"?>
<Relationships xmlns="http://schemas.openxmlformats.org/package/2006/relationships"><Relationship Id="rId6" Type="http://schemas.openxmlformats.org/officeDocument/2006/relationships/vmlDrawing" Target="../drawings/vmlDrawing8.vml"/><Relationship Id="rId5" Type="http://schemas.openxmlformats.org/officeDocument/2006/relationships/slideLayout" Target="../slideLayouts/slideLayout2.xml"/><Relationship Id="rId4" Type="http://schemas.openxmlformats.org/officeDocument/2006/relationships/image" Target="../media/image82.png"/><Relationship Id="rId3" Type="http://schemas.openxmlformats.org/officeDocument/2006/relationships/customXml" Target="../ink/ink2.xml"/><Relationship Id="rId2" Type="http://schemas.openxmlformats.org/officeDocument/2006/relationships/image" Target="../media/image81.wmf"/><Relationship Id="rId1" Type="http://schemas.openxmlformats.org/officeDocument/2006/relationships/oleObject" Target="../embeddings/oleObject12.bin"/></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image" Target="../media/image83.png"/></Relationships>
</file>

<file path=ppt/slides/_rels/slide55.xml.rels><?xml version="1.0" encoding="UTF-8" standalone="yes"?>
<Relationships xmlns="http://schemas.openxmlformats.org/package/2006/relationships"><Relationship Id="rId6" Type="http://schemas.openxmlformats.org/officeDocument/2006/relationships/vmlDrawing" Target="../drawings/vmlDrawing9.vml"/><Relationship Id="rId5" Type="http://schemas.openxmlformats.org/officeDocument/2006/relationships/slideLayout" Target="../slideLayouts/slideLayout7.xml"/><Relationship Id="rId4" Type="http://schemas.openxmlformats.org/officeDocument/2006/relationships/image" Target="../media/image88.wmf"/><Relationship Id="rId3" Type="http://schemas.openxmlformats.org/officeDocument/2006/relationships/oleObject" Target="../embeddings/oleObject13.bin"/><Relationship Id="rId2" Type="http://schemas.openxmlformats.org/officeDocument/2006/relationships/image" Target="../media/image87.png"/><Relationship Id="rId1" Type="http://schemas.openxmlformats.org/officeDocument/2006/relationships/image" Target="../media/image86.wmf"/></Relationships>
</file>

<file path=ppt/slides/_rels/slide56.xml.rels><?xml version="1.0" encoding="UTF-8" standalone="yes"?>
<Relationships xmlns="http://schemas.openxmlformats.org/package/2006/relationships"><Relationship Id="rId6" Type="http://schemas.openxmlformats.org/officeDocument/2006/relationships/vmlDrawing" Target="../drawings/vmlDrawing10.vml"/><Relationship Id="rId5" Type="http://schemas.openxmlformats.org/officeDocument/2006/relationships/slideLayout" Target="../slideLayouts/slideLayout7.xml"/><Relationship Id="rId4" Type="http://schemas.openxmlformats.org/officeDocument/2006/relationships/image" Target="../media/image91.wmf"/><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oleObject" Target="../embeddings/oleObject14.bin"/></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3.png"/><Relationship Id="rId1" Type="http://schemas.openxmlformats.org/officeDocument/2006/relationships/image" Target="../media/image9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95.jpeg"/><Relationship Id="rId1" Type="http://schemas.openxmlformats.org/officeDocument/2006/relationships/image" Target="../media/image94.jpe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6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04.jpeg"/><Relationship Id="rId7" Type="http://schemas.openxmlformats.org/officeDocument/2006/relationships/image" Target="../media/image103.jpeg"/><Relationship Id="rId6" Type="http://schemas.openxmlformats.org/officeDocument/2006/relationships/image" Target="../media/image102.jpeg"/><Relationship Id="rId5" Type="http://schemas.openxmlformats.org/officeDocument/2006/relationships/image" Target="../media/image101.jpeg"/><Relationship Id="rId4" Type="http://schemas.openxmlformats.org/officeDocument/2006/relationships/image" Target="../media/image100.jpeg"/><Relationship Id="rId3" Type="http://schemas.openxmlformats.org/officeDocument/2006/relationships/image" Target="../media/image99.jpeg"/><Relationship Id="rId2" Type="http://schemas.openxmlformats.org/officeDocument/2006/relationships/image" Target="../media/image98.jpeg"/><Relationship Id="rId10" Type="http://schemas.openxmlformats.org/officeDocument/2006/relationships/notesSlide" Target="../notesSlides/notesSlide24.xml"/><Relationship Id="rId1" Type="http://schemas.openxmlformats.org/officeDocument/2006/relationships/image" Target="../media/image97.jpeg"/></Relationships>
</file>

<file path=ppt/slides/_rels/slide63.xml.rels><?xml version="1.0" encoding="UTF-8" standalone="yes"?>
<Relationships xmlns="http://schemas.openxmlformats.org/package/2006/relationships"><Relationship Id="rId5" Type="http://schemas.openxmlformats.org/officeDocument/2006/relationships/vmlDrawing" Target="../drawings/vmlDrawing11.vml"/><Relationship Id="rId4" Type="http://schemas.openxmlformats.org/officeDocument/2006/relationships/slideLayout" Target="../slideLayouts/slideLayout2.xml"/><Relationship Id="rId3" Type="http://schemas.openxmlformats.org/officeDocument/2006/relationships/image" Target="../media/image106.wmf"/><Relationship Id="rId2" Type="http://schemas.openxmlformats.org/officeDocument/2006/relationships/oleObject" Target="../embeddings/oleObject15.bin"/><Relationship Id="rId1" Type="http://schemas.openxmlformats.org/officeDocument/2006/relationships/image" Target="../media/image105.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7.png"/></Relationships>
</file>

<file path=ppt/slides/_rels/slide6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image" Target="../media/image108.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2.png"/><Relationship Id="rId1" Type="http://schemas.openxmlformats.org/officeDocument/2006/relationships/image" Target="../media/image111.png"/></Relationships>
</file>

<file path=ppt/slides/_rels/slide67.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2.xml"/><Relationship Id="rId3" Type="http://schemas.openxmlformats.org/officeDocument/2006/relationships/image" Target="../media/image114.png"/><Relationship Id="rId2" Type="http://schemas.openxmlformats.org/officeDocument/2006/relationships/image" Target="../media/image112.png"/><Relationship Id="rId1" Type="http://schemas.openxmlformats.org/officeDocument/2006/relationships/image" Target="../media/image113.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5.png"/></Relationships>
</file>

<file path=ppt/slides/_rels/slide69.xml.rels><?xml version="1.0" encoding="UTF-8" standalone="yes"?>
<Relationships xmlns="http://schemas.openxmlformats.org/package/2006/relationships"><Relationship Id="rId7" Type="http://schemas.openxmlformats.org/officeDocument/2006/relationships/notesSlide" Target="../notesSlides/notesSlide26.xml"/><Relationship Id="rId6" Type="http://schemas.openxmlformats.org/officeDocument/2006/relationships/vmlDrawing" Target="../drawings/vmlDrawing12.vml"/><Relationship Id="rId5" Type="http://schemas.openxmlformats.org/officeDocument/2006/relationships/slideLayout" Target="../slideLayouts/slideLayout2.xml"/><Relationship Id="rId4" Type="http://schemas.openxmlformats.org/officeDocument/2006/relationships/image" Target="../media/image118.png"/><Relationship Id="rId3" Type="http://schemas.openxmlformats.org/officeDocument/2006/relationships/image" Target="../media/image117.wmf"/><Relationship Id="rId2" Type="http://schemas.openxmlformats.org/officeDocument/2006/relationships/oleObject" Target="../embeddings/oleObject16.bin"/><Relationship Id="rId1" Type="http://schemas.openxmlformats.org/officeDocument/2006/relationships/image" Target="../media/image116.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image" Target="../media/image10.wmf"/><Relationship Id="rId3" Type="http://schemas.openxmlformats.org/officeDocument/2006/relationships/oleObject" Target="../embeddings/oleObject2.bin"/><Relationship Id="rId2" Type="http://schemas.openxmlformats.org/officeDocument/2006/relationships/image" Target="../media/image9.wmf"/><Relationship Id="rId1" Type="http://schemas.openxmlformats.org/officeDocument/2006/relationships/oleObject" Target="../embeddings/oleObject1.bin"/></Relationships>
</file>

<file path=ppt/slides/_rels/slide70.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image" Target="../media/image120.png"/><Relationship Id="rId1" Type="http://schemas.openxmlformats.org/officeDocument/2006/relationships/image" Target="../media/image119.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1.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2.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123.png"/></Relationships>
</file>

<file path=ppt/slides/_rels/slide74.xml.rels><?xml version="1.0" encoding="UTF-8" standalone="yes"?>
<Relationships xmlns="http://schemas.openxmlformats.org/package/2006/relationships"><Relationship Id="rId7" Type="http://schemas.openxmlformats.org/officeDocument/2006/relationships/notesSlide" Target="../notesSlides/notesSlide29.xml"/><Relationship Id="rId6"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 Id="rId3" Type="http://schemas.openxmlformats.org/officeDocument/2006/relationships/image" Target="../media/image126.png"/><Relationship Id="rId2" Type="http://schemas.openxmlformats.org/officeDocument/2006/relationships/image" Target="../media/image125.wmf"/><Relationship Id="rId1" Type="http://schemas.openxmlformats.org/officeDocument/2006/relationships/image" Target="../media/image124.wmf"/></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0.png"/><Relationship Id="rId1" Type="http://schemas.openxmlformats.org/officeDocument/2006/relationships/image" Target="../media/image129.png"/></Relationships>
</file>

<file path=ppt/slides/_rels/slide7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34.png"/><Relationship Id="rId4" Type="http://schemas.openxmlformats.org/officeDocument/2006/relationships/image" Target="../media/image133.png"/><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image" Target="../media/image96.png"/></Relationships>
</file>

<file path=ppt/slides/_rels/slide7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38.jpeg"/><Relationship Id="rId3" Type="http://schemas.openxmlformats.org/officeDocument/2006/relationships/image" Target="../media/image137.jpeg"/><Relationship Id="rId2" Type="http://schemas.openxmlformats.org/officeDocument/2006/relationships/image" Target="../media/image136.jpeg"/><Relationship Id="rId1" Type="http://schemas.openxmlformats.org/officeDocument/2006/relationships/image" Target="../media/image135.jpeg"/></Relationships>
</file>

<file path=ppt/slides/_rels/slide7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42.jpeg"/><Relationship Id="rId3" Type="http://schemas.openxmlformats.org/officeDocument/2006/relationships/image" Target="../media/image141.jpeg"/><Relationship Id="rId2" Type="http://schemas.openxmlformats.org/officeDocument/2006/relationships/image" Target="../media/image140.jpeg"/><Relationship Id="rId1" Type="http://schemas.openxmlformats.org/officeDocument/2006/relationships/image" Target="../media/image139.jpe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image" Target="../media/image14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wmf"/><Relationship Id="rId1" Type="http://schemas.openxmlformats.org/officeDocument/2006/relationships/image" Target="../media/image11.wmf"/></Relationships>
</file>

<file path=ppt/slides/_rels/slide80.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7.xml"/><Relationship Id="rId3" Type="http://schemas.openxmlformats.org/officeDocument/2006/relationships/image" Target="../media/image146.jpeg"/><Relationship Id="rId2" Type="http://schemas.openxmlformats.org/officeDocument/2006/relationships/image" Target="../media/image145.jpeg"/><Relationship Id="rId1" Type="http://schemas.openxmlformats.org/officeDocument/2006/relationships/image" Target="../media/image144.jpe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7.jpe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9.jpeg"/><Relationship Id="rId1" Type="http://schemas.openxmlformats.org/officeDocument/2006/relationships/image" Target="../media/image148.jpe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0.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2.png"/><Relationship Id="rId1" Type="http://schemas.openxmlformats.org/officeDocument/2006/relationships/image" Target="../media/image151.jpe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6" Type="http://schemas.openxmlformats.org/officeDocument/2006/relationships/vmlDrawing" Target="../drawings/vmlDrawing13.vml"/><Relationship Id="rId5" Type="http://schemas.openxmlformats.org/officeDocument/2006/relationships/slideLayout" Target="../slideLayouts/slideLayout2.xml"/><Relationship Id="rId4" Type="http://schemas.openxmlformats.org/officeDocument/2006/relationships/image" Target="../media/image154.wmf"/><Relationship Id="rId3" Type="http://schemas.openxmlformats.org/officeDocument/2006/relationships/oleObject" Target="../embeddings/oleObject18.bin"/><Relationship Id="rId2" Type="http://schemas.openxmlformats.org/officeDocument/2006/relationships/image" Target="../media/image153.wmf"/><Relationship Id="rId1" Type="http://schemas.openxmlformats.org/officeDocument/2006/relationships/oleObject" Target="../embeddings/oleObject17.bin"/></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6.png"/><Relationship Id="rId1" Type="http://schemas.openxmlformats.org/officeDocument/2006/relationships/image" Target="../media/image155.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8.wmf"/><Relationship Id="rId1" Type="http://schemas.openxmlformats.org/officeDocument/2006/relationships/image" Target="../media/image157.wmf"/></Relationships>
</file>

<file path=ppt/slides/_rels/slide89.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xml"/><Relationship Id="rId2" Type="http://schemas.openxmlformats.org/officeDocument/2006/relationships/image" Target="../media/image160.png"/><Relationship Id="rId1" Type="http://schemas.openxmlformats.org/officeDocument/2006/relationships/image" Target="../media/image159.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1.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3.wmf"/><Relationship Id="rId1" Type="http://schemas.openxmlformats.org/officeDocument/2006/relationships/image" Target="../media/image162.png"/></Relationships>
</file>

<file path=ppt/slides/_rels/slide92.xml.rels><?xml version="1.0" encoding="UTF-8" standalone="yes"?>
<Relationships xmlns="http://schemas.openxmlformats.org/package/2006/relationships"><Relationship Id="rId8" Type="http://schemas.openxmlformats.org/officeDocument/2006/relationships/vmlDrawing" Target="../drawings/vmlDrawing14.vml"/><Relationship Id="rId7" Type="http://schemas.openxmlformats.org/officeDocument/2006/relationships/slideLayout" Target="../slideLayouts/slideLayout2.xml"/><Relationship Id="rId6" Type="http://schemas.openxmlformats.org/officeDocument/2006/relationships/image" Target="../media/image166.wmf"/><Relationship Id="rId5" Type="http://schemas.openxmlformats.org/officeDocument/2006/relationships/oleObject" Target="../embeddings/oleObject21.bin"/><Relationship Id="rId4" Type="http://schemas.openxmlformats.org/officeDocument/2006/relationships/image" Target="../media/image165.wmf"/><Relationship Id="rId3" Type="http://schemas.openxmlformats.org/officeDocument/2006/relationships/oleObject" Target="../embeddings/oleObject20.bin"/><Relationship Id="rId2" Type="http://schemas.openxmlformats.org/officeDocument/2006/relationships/image" Target="../media/image164.wmf"/><Relationship Id="rId1" Type="http://schemas.openxmlformats.org/officeDocument/2006/relationships/oleObject" Target="../embeddings/oleObject19.bin"/></Relationships>
</file>

<file path=ppt/slides/_rels/slide93.xml.rels><?xml version="1.0" encoding="UTF-8" standalone="yes"?>
<Relationships xmlns="http://schemas.openxmlformats.org/package/2006/relationships"><Relationship Id="rId9" Type="http://schemas.openxmlformats.org/officeDocument/2006/relationships/vmlDrawing" Target="../drawings/vmlDrawing15.vml"/><Relationship Id="rId8" Type="http://schemas.openxmlformats.org/officeDocument/2006/relationships/slideLayout" Target="../slideLayouts/slideLayout2.xml"/><Relationship Id="rId7" Type="http://schemas.openxmlformats.org/officeDocument/2006/relationships/image" Target="../media/image170.png"/><Relationship Id="rId6" Type="http://schemas.openxmlformats.org/officeDocument/2006/relationships/image" Target="../media/image169.wmf"/><Relationship Id="rId5" Type="http://schemas.openxmlformats.org/officeDocument/2006/relationships/oleObject" Target="../embeddings/oleObject24.bin"/><Relationship Id="rId4" Type="http://schemas.openxmlformats.org/officeDocument/2006/relationships/image" Target="../media/image168.wmf"/><Relationship Id="rId3" Type="http://schemas.openxmlformats.org/officeDocument/2006/relationships/oleObject" Target="../embeddings/oleObject23.bin"/><Relationship Id="rId2" Type="http://schemas.openxmlformats.org/officeDocument/2006/relationships/image" Target="../media/image167.wmf"/><Relationship Id="rId1" Type="http://schemas.openxmlformats.org/officeDocument/2006/relationships/oleObject" Target="../embeddings/oleObject22.bin"/></Relationships>
</file>

<file path=ppt/slides/_rels/slide94.xml.rels><?xml version="1.0" encoding="UTF-8" standalone="yes"?>
<Relationships xmlns="http://schemas.openxmlformats.org/package/2006/relationships"><Relationship Id="rId6" Type="http://schemas.openxmlformats.org/officeDocument/2006/relationships/notesSlide" Target="../notesSlides/notesSlide34.xml"/><Relationship Id="rId5" Type="http://schemas.openxmlformats.org/officeDocument/2006/relationships/vmlDrawing" Target="../drawings/vmlDrawing16.vml"/><Relationship Id="rId4" Type="http://schemas.openxmlformats.org/officeDocument/2006/relationships/slideLayout" Target="../slideLayouts/slideLayout2.xml"/><Relationship Id="rId3" Type="http://schemas.openxmlformats.org/officeDocument/2006/relationships/image" Target="../media/image172.png"/><Relationship Id="rId2" Type="http://schemas.openxmlformats.org/officeDocument/2006/relationships/image" Target="../media/image171.wmf"/><Relationship Id="rId1" Type="http://schemas.openxmlformats.org/officeDocument/2006/relationships/oleObject" Target="../embeddings/oleObject25.bin"/></Relationships>
</file>

<file path=ppt/slides/_rels/slide95.xml.rels><?xml version="1.0" encoding="UTF-8" standalone="yes"?>
<Relationships xmlns="http://schemas.openxmlformats.org/package/2006/relationships"><Relationship Id="rId9" Type="http://schemas.openxmlformats.org/officeDocument/2006/relationships/vmlDrawing" Target="../drawings/vmlDrawing17.vml"/><Relationship Id="rId8" Type="http://schemas.openxmlformats.org/officeDocument/2006/relationships/slideLayout" Target="../slideLayouts/slideLayout2.xml"/><Relationship Id="rId7" Type="http://schemas.openxmlformats.org/officeDocument/2006/relationships/image" Target="../media/image176.png"/><Relationship Id="rId6" Type="http://schemas.openxmlformats.org/officeDocument/2006/relationships/image" Target="../media/image175.wmf"/><Relationship Id="rId5" Type="http://schemas.openxmlformats.org/officeDocument/2006/relationships/oleObject" Target="../embeddings/oleObject28.bin"/><Relationship Id="rId4" Type="http://schemas.openxmlformats.org/officeDocument/2006/relationships/image" Target="../media/image174.wmf"/><Relationship Id="rId3" Type="http://schemas.openxmlformats.org/officeDocument/2006/relationships/oleObject" Target="../embeddings/oleObject27.bin"/><Relationship Id="rId2" Type="http://schemas.openxmlformats.org/officeDocument/2006/relationships/image" Target="../media/image173.wmf"/><Relationship Id="rId1" Type="http://schemas.openxmlformats.org/officeDocument/2006/relationships/oleObject" Target="../embeddings/oleObject26.bin"/></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7.png"/></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9.wmf"/><Relationship Id="rId1" Type="http://schemas.openxmlformats.org/officeDocument/2006/relationships/image" Target="../media/image178.wmf"/></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solidFill>
                  <a:srgbClr val="0066FF"/>
                </a:solidFill>
                <a:latin typeface="黑体" panose="02010609060101010101" pitchFamily="49" charset="-122"/>
                <a:ea typeface="黑体" panose="02010609060101010101" pitchFamily="49" charset="-122"/>
              </a:rPr>
              <a:t>第十章 图像分割</a:t>
            </a:r>
            <a:endParaRPr lang="zh-CN" altLang="en-US" dirty="0">
              <a:solidFill>
                <a:srgbClr val="0066FF"/>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点、线和边缘检测</a:t>
            </a:r>
            <a:endParaRPr lang="zh-CN" altLang="en-US" dirty="0"/>
          </a:p>
        </p:txBody>
      </p:sp>
      <p:sp>
        <p:nvSpPr>
          <p:cNvPr id="3" name="内容占位符 2"/>
          <p:cNvSpPr>
            <a:spLocks noGrp="1"/>
          </p:cNvSpPr>
          <p:nvPr>
            <p:ph idx="1"/>
          </p:nvPr>
        </p:nvSpPr>
        <p:spPr/>
        <p:txBody>
          <a:bodyPr>
            <a:normAutofit/>
          </a:bodyPr>
          <a:lstStyle/>
          <a:p>
            <a:r>
              <a:rPr lang="zh-CN" altLang="en-US" dirty="0">
                <a:solidFill>
                  <a:srgbClr val="0066FF"/>
                </a:solidFill>
              </a:rPr>
              <a:t>孤立点（</a:t>
            </a:r>
            <a:r>
              <a:rPr lang="en-US" altLang="zh-CN" dirty="0">
                <a:solidFill>
                  <a:srgbClr val="0066FF"/>
                </a:solidFill>
              </a:rPr>
              <a:t>Isolated Points</a:t>
            </a:r>
            <a:r>
              <a:rPr lang="zh-CN" altLang="en-US" dirty="0">
                <a:solidFill>
                  <a:srgbClr val="0066FF"/>
                </a:solidFill>
              </a:rPr>
              <a:t>）</a:t>
            </a:r>
            <a:r>
              <a:rPr lang="zh-CN" altLang="en-US" dirty="0"/>
              <a:t>检测</a:t>
            </a:r>
            <a:endParaRPr lang="en-US" altLang="zh-CN" dirty="0"/>
          </a:p>
          <a:p>
            <a:pPr lvl="1"/>
            <a:r>
              <a:rPr lang="en-US" altLang="zh-CN" dirty="0"/>
              <a:t>The Laplacian</a:t>
            </a:r>
            <a:r>
              <a:rPr lang="zh-CN" altLang="en-US" dirty="0"/>
              <a:t>（拉普拉斯算子）</a:t>
            </a:r>
            <a:endParaRPr lang="en-US" altLang="zh-CN" dirty="0"/>
          </a:p>
          <a:p>
            <a:pPr lvl="1"/>
            <a:endParaRPr lang="en-US" altLang="zh-CN" dirty="0"/>
          </a:p>
          <a:p>
            <a:pPr lvl="1"/>
            <a:endParaRPr lang="zh-CN" altLang="en-US" dirty="0"/>
          </a:p>
        </p:txBody>
      </p:sp>
      <p:graphicFrame>
        <p:nvGraphicFramePr>
          <p:cNvPr id="4" name="Object 4"/>
          <p:cNvGraphicFramePr>
            <a:graphicFrameLocks noChangeAspect="1"/>
          </p:cNvGraphicFramePr>
          <p:nvPr/>
        </p:nvGraphicFramePr>
        <p:xfrm>
          <a:off x="1115616" y="2276872"/>
          <a:ext cx="7121525" cy="2106613"/>
        </p:xfrm>
        <a:graphic>
          <a:graphicData uri="http://schemas.openxmlformats.org/presentationml/2006/ole">
            <mc:AlternateContent xmlns:mc="http://schemas.openxmlformats.org/markup-compatibility/2006">
              <mc:Choice xmlns:v="urn:schemas-microsoft-com:vml" Requires="v">
                <p:oleObj spid="_x0000_s14786" name="Equation" r:id="rId1" imgW="3048000" imgH="901700" progId="Equation.DSMT4">
                  <p:embed/>
                </p:oleObj>
              </mc:Choice>
              <mc:Fallback>
                <p:oleObj name="Equation" r:id="rId1" imgW="3048000" imgH="901700" progId="Equation.DSMT4">
                  <p:embed/>
                  <p:pic>
                    <p:nvPicPr>
                      <p:cNvPr id="0" name="图片 1478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276872"/>
                        <a:ext cx="7121525" cy="2106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5"/>
          <p:cNvGraphicFramePr>
            <a:graphicFrameLocks noChangeAspect="1"/>
          </p:cNvGraphicFramePr>
          <p:nvPr/>
        </p:nvGraphicFramePr>
        <p:xfrm>
          <a:off x="1187624" y="4581128"/>
          <a:ext cx="4377183" cy="1094296"/>
        </p:xfrm>
        <a:graphic>
          <a:graphicData uri="http://schemas.openxmlformats.org/presentationml/2006/ole">
            <mc:AlternateContent xmlns:mc="http://schemas.openxmlformats.org/markup-compatibility/2006">
              <mc:Choice xmlns:v="urn:schemas-microsoft-com:vml" Requires="v">
                <p:oleObj spid="_x0000_s14787" name="Equation" r:id="rId3" imgW="1828800" imgH="457200" progId="Equation.DSMT4">
                  <p:embed/>
                </p:oleObj>
              </mc:Choice>
              <mc:Fallback>
                <p:oleObj name="Equation" r:id="rId3" imgW="1828800" imgH="457200" progId="Equation.DSMT4">
                  <p:embed/>
                  <p:pic>
                    <p:nvPicPr>
                      <p:cNvPr id="0" name="图片 1478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4581128"/>
                        <a:ext cx="4377183" cy="1094296"/>
                      </a:xfrm>
                      <a:prstGeom prst="rect">
                        <a:avLst/>
                      </a:prstGeom>
                      <a:noFill/>
                      <a:ln>
                        <a:noFill/>
                      </a:ln>
                      <a:effectLst/>
                    </p:spPr>
                  </p:pic>
                </p:oleObj>
              </mc:Fallback>
            </mc:AlternateContent>
          </a:graphicData>
        </a:graphic>
      </p:graphicFrame>
      <p:graphicFrame>
        <p:nvGraphicFramePr>
          <p:cNvPr id="6" name="Object 6"/>
          <p:cNvGraphicFramePr>
            <a:graphicFrameLocks noChangeAspect="1"/>
          </p:cNvGraphicFramePr>
          <p:nvPr/>
        </p:nvGraphicFramePr>
        <p:xfrm>
          <a:off x="6432154" y="4446985"/>
          <a:ext cx="1573212" cy="877887"/>
        </p:xfrm>
        <a:graphic>
          <a:graphicData uri="http://schemas.openxmlformats.org/presentationml/2006/ole">
            <mc:AlternateContent xmlns:mc="http://schemas.openxmlformats.org/markup-compatibility/2006">
              <mc:Choice xmlns:v="urn:schemas-microsoft-com:vml" Requires="v">
                <p:oleObj spid="_x0000_s14788" name="Equation" r:id="rId5" imgW="774065" imgH="431800" progId="Equation.DSMT4">
                  <p:embed/>
                </p:oleObj>
              </mc:Choice>
              <mc:Fallback>
                <p:oleObj name="Equation" r:id="rId5" imgW="774065" imgH="431800" progId="Equation.DSMT4">
                  <p:embed/>
                  <p:pic>
                    <p:nvPicPr>
                      <p:cNvPr id="0" name="图片 1478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32154" y="4446985"/>
                        <a:ext cx="1573212" cy="877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文本框 6"/>
          <p:cNvSpPr txBox="1"/>
          <p:nvPr/>
        </p:nvSpPr>
        <p:spPr>
          <a:xfrm>
            <a:off x="971600" y="5487581"/>
            <a:ext cx="1107996" cy="369332"/>
          </a:xfrm>
          <a:prstGeom prst="rect">
            <a:avLst/>
          </a:prstGeom>
          <a:solidFill>
            <a:srgbClr val="00CC00"/>
          </a:solidFill>
        </p:spPr>
        <p:txBody>
          <a:bodyPr wrap="none" rtlCol="0">
            <a:spAutoFit/>
          </a:bodyPr>
          <a:lstStyle/>
          <a:p>
            <a:r>
              <a:rPr lang="zh-CN" altLang="en-US" dirty="0"/>
              <a:t>输出图像</a:t>
            </a:r>
            <a:endParaRPr lang="zh-CN" alt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4.</a:t>
            </a:r>
            <a:r>
              <a:rPr lang="zh-CN" altLang="en-US"/>
              <a:t>基于区域的分割</a:t>
            </a:r>
            <a:endParaRPr lang="zh-CN" altLang="en-US" dirty="0"/>
          </a:p>
        </p:txBody>
      </p:sp>
      <p:sp>
        <p:nvSpPr>
          <p:cNvPr id="3" name="内容占位符 2"/>
          <p:cNvSpPr>
            <a:spLocks noGrp="1"/>
          </p:cNvSpPr>
          <p:nvPr>
            <p:ph idx="1"/>
          </p:nvPr>
        </p:nvSpPr>
        <p:spPr/>
        <p:txBody>
          <a:bodyPr>
            <a:normAutofit/>
          </a:bodyPr>
          <a:lstStyle/>
          <a:p>
            <a:r>
              <a:rPr lang="zh-CN" altLang="en-US"/>
              <a:t>区域增长</a:t>
            </a:r>
            <a:endParaRPr lang="en-US" altLang="zh-CN" dirty="0"/>
          </a:p>
          <a:p>
            <a:pPr lvl="1"/>
            <a:r>
              <a:rPr lang="zh-CN" altLang="en-US"/>
              <a:t>基于</a:t>
            </a:r>
            <a:r>
              <a:rPr lang="en-US" altLang="zh-CN"/>
              <a:t>8</a:t>
            </a:r>
            <a:r>
              <a:rPr lang="zh-CN" altLang="en-US"/>
              <a:t>连通的区域增长</a:t>
            </a:r>
            <a:endParaRPr lang="zh-CN" altLang="en-US" dirty="0"/>
          </a:p>
        </p:txBody>
      </p:sp>
      <p:graphicFrame>
        <p:nvGraphicFramePr>
          <p:cNvPr id="4" name="Object 4"/>
          <p:cNvGraphicFramePr>
            <a:graphicFrameLocks noChangeAspect="1"/>
          </p:cNvGraphicFramePr>
          <p:nvPr/>
        </p:nvGraphicFramePr>
        <p:xfrm>
          <a:off x="929010" y="2618928"/>
          <a:ext cx="6565900" cy="1908175"/>
        </p:xfrm>
        <a:graphic>
          <a:graphicData uri="http://schemas.openxmlformats.org/presentationml/2006/ole">
            <mc:AlternateContent xmlns:mc="http://schemas.openxmlformats.org/markup-compatibility/2006">
              <mc:Choice xmlns:v="urn:schemas-microsoft-com:vml" Requires="v">
                <p:oleObj spid="_x0000_s30786" name="Equation" r:id="rId1" imgW="2971800" imgH="863600" progId="Equation.DSMT4">
                  <p:embed/>
                </p:oleObj>
              </mc:Choice>
              <mc:Fallback>
                <p:oleObj name="Equation" r:id="rId1" imgW="2971800" imgH="863600" progId="Equation.DSMT4">
                  <p:embed/>
                  <p:pic>
                    <p:nvPicPr>
                      <p:cNvPr id="0" name="图片 3078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010" y="2618928"/>
                        <a:ext cx="6565900" cy="1908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amond(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4.</a:t>
            </a:r>
            <a:r>
              <a:rPr lang="zh-CN" altLang="en-US"/>
              <a:t>基于区域的分割</a:t>
            </a:r>
            <a:endParaRPr lang="zh-CN" altLang="en-US" dirty="0"/>
          </a:p>
        </p:txBody>
      </p:sp>
      <p:sp>
        <p:nvSpPr>
          <p:cNvPr id="3" name="内容占位符 2"/>
          <p:cNvSpPr>
            <a:spLocks noGrp="1"/>
          </p:cNvSpPr>
          <p:nvPr>
            <p:ph idx="1"/>
          </p:nvPr>
        </p:nvSpPr>
        <p:spPr/>
        <p:txBody>
          <a:bodyPr>
            <a:normAutofit/>
          </a:bodyPr>
          <a:lstStyle/>
          <a:p>
            <a:r>
              <a:rPr lang="zh-CN" altLang="en-US"/>
              <a:t>区域增长</a:t>
            </a:r>
            <a:r>
              <a:rPr lang="en-US" altLang="zh-CN"/>
              <a:t> </a:t>
            </a:r>
            <a:endParaRPr lang="en-US" altLang="zh-CN" dirty="0"/>
          </a:p>
        </p:txBody>
      </p:sp>
      <p:graphicFrame>
        <p:nvGraphicFramePr>
          <p:cNvPr id="5" name="Object 3"/>
          <p:cNvGraphicFramePr>
            <a:graphicFrameLocks noChangeAspect="1"/>
          </p:cNvGraphicFramePr>
          <p:nvPr/>
        </p:nvGraphicFramePr>
        <p:xfrm>
          <a:off x="541560" y="1628800"/>
          <a:ext cx="7896175" cy="4598328"/>
        </p:xfrm>
        <a:graphic>
          <a:graphicData uri="http://schemas.openxmlformats.org/presentationml/2006/ole">
            <mc:AlternateContent xmlns:mc="http://schemas.openxmlformats.org/markup-compatibility/2006">
              <mc:Choice xmlns:v="urn:schemas-microsoft-com:vml" Requires="v">
                <p:oleObj spid="_x0000_s31812" name="Equation" r:id="rId1" imgW="4013200" imgH="2336800" progId="Equation.DSMT4">
                  <p:embed/>
                </p:oleObj>
              </mc:Choice>
              <mc:Fallback>
                <p:oleObj name="Equation" r:id="rId1" imgW="4013200" imgH="2336800" progId="Equation.DSMT4">
                  <p:embed/>
                  <p:pic>
                    <p:nvPicPr>
                      <p:cNvPr id="0" name="图片 318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560" y="1628800"/>
                        <a:ext cx="7896175" cy="4598328"/>
                      </a:xfrm>
                      <a:prstGeom prst="rect">
                        <a:avLst/>
                      </a:prstGeom>
                      <a:noFill/>
                      <a:ln>
                        <a:noFill/>
                      </a:ln>
                      <a:effectLst/>
                    </p:spPr>
                  </p:pic>
                </p:oleObj>
              </mc:Fallback>
            </mc:AlternateContent>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4.</a:t>
            </a:r>
            <a:r>
              <a:rPr lang="zh-CN" altLang="en-US"/>
              <a:t>基于区域的分割</a:t>
            </a:r>
            <a:endParaRPr lang="zh-CN" altLang="en-US" dirty="0"/>
          </a:p>
        </p:txBody>
      </p:sp>
      <p:sp>
        <p:nvSpPr>
          <p:cNvPr id="3" name="内容占位符 2"/>
          <p:cNvSpPr>
            <a:spLocks noGrp="1"/>
          </p:cNvSpPr>
          <p:nvPr>
            <p:ph idx="1"/>
          </p:nvPr>
        </p:nvSpPr>
        <p:spPr/>
        <p:txBody>
          <a:bodyPr>
            <a:normAutofit/>
          </a:bodyPr>
          <a:lstStyle/>
          <a:p>
            <a:r>
              <a:rPr lang="zh-CN" altLang="en-US"/>
              <a:t>区域增长</a:t>
            </a:r>
            <a:r>
              <a:rPr lang="en-US" altLang="zh-CN"/>
              <a:t> </a:t>
            </a:r>
            <a:endParaRPr lang="en-US" altLang="zh-CN" dirty="0"/>
          </a:p>
        </p:txBody>
      </p:sp>
      <p:graphicFrame>
        <p:nvGraphicFramePr>
          <p:cNvPr id="6" name="Object 2"/>
          <p:cNvGraphicFramePr>
            <a:graphicFrameLocks noChangeAspect="1"/>
          </p:cNvGraphicFramePr>
          <p:nvPr/>
        </p:nvGraphicFramePr>
        <p:xfrm>
          <a:off x="446088" y="2232025"/>
          <a:ext cx="8194675" cy="1585913"/>
        </p:xfrm>
        <a:graphic>
          <a:graphicData uri="http://schemas.openxmlformats.org/presentationml/2006/ole">
            <mc:AlternateContent xmlns:mc="http://schemas.openxmlformats.org/markup-compatibility/2006">
              <mc:Choice xmlns:v="urn:schemas-microsoft-com:vml" Requires="v">
                <p:oleObj spid="_x0000_s32834" name="Equation" r:id="rId1" imgW="3543300" imgH="685800" progId="Equation.DSMT4">
                  <p:embed/>
                </p:oleObj>
              </mc:Choice>
              <mc:Fallback>
                <p:oleObj name="Equation" r:id="rId1" imgW="3543300" imgH="685800" progId="Equation.DSMT4">
                  <p:embed/>
                  <p:pic>
                    <p:nvPicPr>
                      <p:cNvPr id="0" name="图片 328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088" y="2232025"/>
                        <a:ext cx="8194675" cy="158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4.</a:t>
            </a:r>
            <a:r>
              <a:rPr lang="zh-CN" altLang="en-US"/>
              <a:t>基于区域的分割</a:t>
            </a:r>
            <a:endParaRPr lang="zh-CN" altLang="en-US" dirty="0"/>
          </a:p>
        </p:txBody>
      </p:sp>
      <p:sp>
        <p:nvSpPr>
          <p:cNvPr id="3" name="内容占位符 2"/>
          <p:cNvSpPr>
            <a:spLocks noGrp="1"/>
          </p:cNvSpPr>
          <p:nvPr>
            <p:ph idx="1"/>
          </p:nvPr>
        </p:nvSpPr>
        <p:spPr/>
        <p:txBody>
          <a:bodyPr>
            <a:normAutofit/>
          </a:bodyPr>
          <a:lstStyle/>
          <a:p>
            <a:r>
              <a:rPr lang="zh-CN" altLang="en-US"/>
              <a:t>区域增长</a:t>
            </a:r>
            <a:r>
              <a:rPr lang="en-US" altLang="zh-CN"/>
              <a:t> </a:t>
            </a:r>
            <a:endParaRPr lang="en-US" altLang="zh-CN" dirty="0"/>
          </a:p>
        </p:txBody>
      </p:sp>
      <p:pic>
        <p:nvPicPr>
          <p:cNvPr id="5"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0056" y="1916832"/>
            <a:ext cx="8682037" cy="390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4.</a:t>
            </a:r>
            <a:r>
              <a:rPr lang="zh-CN" altLang="en-US"/>
              <a:t>基于区域的分割</a:t>
            </a:r>
            <a:endParaRPr lang="zh-CN" altLang="en-US" dirty="0"/>
          </a:p>
        </p:txBody>
      </p:sp>
      <p:sp>
        <p:nvSpPr>
          <p:cNvPr id="3" name="内容占位符 2"/>
          <p:cNvSpPr>
            <a:spLocks noGrp="1"/>
          </p:cNvSpPr>
          <p:nvPr>
            <p:ph idx="1"/>
          </p:nvPr>
        </p:nvSpPr>
        <p:spPr/>
        <p:txBody>
          <a:bodyPr>
            <a:normAutofit/>
          </a:bodyPr>
          <a:lstStyle/>
          <a:p>
            <a:r>
              <a:rPr lang="zh-CN" altLang="en-US"/>
              <a:t>区域增长</a:t>
            </a:r>
            <a:r>
              <a:rPr lang="en-US" altLang="zh-CN"/>
              <a:t> </a:t>
            </a:r>
            <a:endParaRPr lang="en-US" altLang="zh-CN" dirty="0"/>
          </a:p>
        </p:txBody>
      </p:sp>
      <p:pic>
        <p:nvPicPr>
          <p:cNvPr id="5"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0056" y="1916832"/>
            <a:ext cx="8682037" cy="390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a:spLocks noChangeArrowheads="1"/>
          </p:cNvSpPr>
          <p:nvPr/>
        </p:nvSpPr>
        <p:spPr bwMode="auto">
          <a:xfrm>
            <a:off x="4376801" y="4739443"/>
            <a:ext cx="420688" cy="231775"/>
          </a:xfrm>
          <a:prstGeom prst="rect">
            <a:avLst/>
          </a:prstGeom>
          <a:solidFill>
            <a:srgbClr val="FF0000">
              <a:alpha val="45097"/>
            </a:srgbClr>
          </a:solidFill>
          <a:ln w="9525">
            <a:solidFill>
              <a:srgbClr val="FF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 name="Rectangle 6"/>
          <p:cNvSpPr>
            <a:spLocks noChangeArrowheads="1"/>
          </p:cNvSpPr>
          <p:nvPr/>
        </p:nvSpPr>
        <p:spPr bwMode="auto">
          <a:xfrm>
            <a:off x="4386326" y="4977568"/>
            <a:ext cx="420688" cy="231775"/>
          </a:xfrm>
          <a:prstGeom prst="rect">
            <a:avLst/>
          </a:prstGeom>
          <a:solidFill>
            <a:srgbClr val="FF0000">
              <a:alpha val="45097"/>
            </a:srgbClr>
          </a:solidFill>
          <a:ln w="9525">
            <a:solidFill>
              <a:srgbClr val="FF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8" name="Rectangle 7"/>
          <p:cNvSpPr>
            <a:spLocks noChangeArrowheads="1"/>
          </p:cNvSpPr>
          <p:nvPr/>
        </p:nvSpPr>
        <p:spPr bwMode="auto">
          <a:xfrm>
            <a:off x="4372039" y="4491793"/>
            <a:ext cx="420687" cy="231775"/>
          </a:xfrm>
          <a:prstGeom prst="rect">
            <a:avLst/>
          </a:prstGeom>
          <a:solidFill>
            <a:srgbClr val="FF0000">
              <a:alpha val="45097"/>
            </a:srgbClr>
          </a:solidFill>
          <a:ln w="9525">
            <a:solidFill>
              <a:srgbClr val="FF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9" name="Rectangle 8"/>
          <p:cNvSpPr>
            <a:spLocks noChangeArrowheads="1"/>
          </p:cNvSpPr>
          <p:nvPr/>
        </p:nvSpPr>
        <p:spPr bwMode="auto">
          <a:xfrm>
            <a:off x="4786376" y="4991855"/>
            <a:ext cx="420688" cy="231775"/>
          </a:xfrm>
          <a:prstGeom prst="rect">
            <a:avLst/>
          </a:prstGeom>
          <a:solidFill>
            <a:srgbClr val="FF0000">
              <a:alpha val="45097"/>
            </a:srgbClr>
          </a:solidFill>
          <a:ln w="9525">
            <a:solidFill>
              <a:srgbClr val="FF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 name="Rectangle 9"/>
          <p:cNvSpPr>
            <a:spLocks noChangeArrowheads="1"/>
          </p:cNvSpPr>
          <p:nvPr/>
        </p:nvSpPr>
        <p:spPr bwMode="auto">
          <a:xfrm>
            <a:off x="4800664" y="4734680"/>
            <a:ext cx="420687" cy="231775"/>
          </a:xfrm>
          <a:prstGeom prst="rect">
            <a:avLst/>
          </a:prstGeom>
          <a:solidFill>
            <a:srgbClr val="FF0000">
              <a:alpha val="45097"/>
            </a:srgbClr>
          </a:solidFill>
          <a:ln w="9525">
            <a:solidFill>
              <a:srgbClr val="FF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 name="Rectangle 10"/>
          <p:cNvSpPr>
            <a:spLocks noChangeArrowheads="1"/>
          </p:cNvSpPr>
          <p:nvPr/>
        </p:nvSpPr>
        <p:spPr bwMode="auto">
          <a:xfrm>
            <a:off x="4786376" y="4491793"/>
            <a:ext cx="420688" cy="231775"/>
          </a:xfrm>
          <a:prstGeom prst="rect">
            <a:avLst/>
          </a:prstGeom>
          <a:solidFill>
            <a:srgbClr val="FF0000">
              <a:alpha val="45097"/>
            </a:srgbClr>
          </a:solidFill>
          <a:ln w="9525">
            <a:solidFill>
              <a:srgbClr val="FF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 name="Rectangle 11"/>
          <p:cNvSpPr>
            <a:spLocks noChangeArrowheads="1"/>
          </p:cNvSpPr>
          <p:nvPr/>
        </p:nvSpPr>
        <p:spPr bwMode="auto">
          <a:xfrm>
            <a:off x="3957701" y="4491793"/>
            <a:ext cx="420688" cy="231775"/>
          </a:xfrm>
          <a:prstGeom prst="rect">
            <a:avLst/>
          </a:prstGeom>
          <a:solidFill>
            <a:srgbClr val="FF0000">
              <a:alpha val="45097"/>
            </a:srgbClr>
          </a:solidFill>
          <a:ln w="9525">
            <a:solidFill>
              <a:srgbClr val="FF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3" name="Rectangle 12"/>
          <p:cNvSpPr>
            <a:spLocks noChangeArrowheads="1"/>
          </p:cNvSpPr>
          <p:nvPr/>
        </p:nvSpPr>
        <p:spPr bwMode="auto">
          <a:xfrm>
            <a:off x="4386326" y="4234618"/>
            <a:ext cx="420688" cy="231775"/>
          </a:xfrm>
          <a:prstGeom prst="rect">
            <a:avLst/>
          </a:prstGeom>
          <a:solidFill>
            <a:srgbClr val="FF0000">
              <a:alpha val="45097"/>
            </a:srgbClr>
          </a:solidFill>
          <a:ln w="9525">
            <a:solidFill>
              <a:srgbClr val="FF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4" name="Rectangle 13"/>
          <p:cNvSpPr>
            <a:spLocks noChangeArrowheads="1"/>
          </p:cNvSpPr>
          <p:nvPr/>
        </p:nvSpPr>
        <p:spPr bwMode="auto">
          <a:xfrm>
            <a:off x="4814951" y="4234618"/>
            <a:ext cx="420688" cy="231775"/>
          </a:xfrm>
          <a:prstGeom prst="rect">
            <a:avLst/>
          </a:prstGeom>
          <a:solidFill>
            <a:srgbClr val="FF0000">
              <a:alpha val="45097"/>
            </a:srgbClr>
          </a:solidFill>
          <a:ln w="9525">
            <a:solidFill>
              <a:srgbClr val="FF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5" name="Rectangle 14"/>
          <p:cNvSpPr>
            <a:spLocks noChangeArrowheads="1"/>
          </p:cNvSpPr>
          <p:nvPr/>
        </p:nvSpPr>
        <p:spPr bwMode="auto">
          <a:xfrm>
            <a:off x="5229289" y="4477505"/>
            <a:ext cx="420687" cy="231775"/>
          </a:xfrm>
          <a:prstGeom prst="rect">
            <a:avLst/>
          </a:prstGeom>
          <a:solidFill>
            <a:srgbClr val="FF0000">
              <a:alpha val="45097"/>
            </a:srgbClr>
          </a:solidFill>
          <a:ln w="9525">
            <a:solidFill>
              <a:srgbClr val="FF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6" name="Rectangle 15"/>
          <p:cNvSpPr>
            <a:spLocks noChangeArrowheads="1"/>
          </p:cNvSpPr>
          <p:nvPr/>
        </p:nvSpPr>
        <p:spPr bwMode="auto">
          <a:xfrm>
            <a:off x="5643626" y="4491793"/>
            <a:ext cx="420688" cy="231775"/>
          </a:xfrm>
          <a:prstGeom prst="rect">
            <a:avLst/>
          </a:prstGeom>
          <a:solidFill>
            <a:srgbClr val="FF0000">
              <a:alpha val="45097"/>
            </a:srgbClr>
          </a:solidFill>
          <a:ln w="9525">
            <a:solidFill>
              <a:srgbClr val="FF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7" name="Rectangle 16"/>
          <p:cNvSpPr>
            <a:spLocks noChangeArrowheads="1"/>
          </p:cNvSpPr>
          <p:nvPr/>
        </p:nvSpPr>
        <p:spPr bwMode="auto">
          <a:xfrm>
            <a:off x="5643626" y="4734680"/>
            <a:ext cx="420688" cy="231775"/>
          </a:xfrm>
          <a:prstGeom prst="rect">
            <a:avLst/>
          </a:prstGeom>
          <a:solidFill>
            <a:srgbClr val="FF0000">
              <a:alpha val="45097"/>
            </a:srgbClr>
          </a:solidFill>
          <a:ln w="9525">
            <a:solidFill>
              <a:srgbClr val="FF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8" name="Rectangle 17"/>
          <p:cNvSpPr>
            <a:spLocks noChangeArrowheads="1"/>
          </p:cNvSpPr>
          <p:nvPr/>
        </p:nvSpPr>
        <p:spPr bwMode="auto">
          <a:xfrm>
            <a:off x="5629339" y="4977568"/>
            <a:ext cx="420687" cy="231775"/>
          </a:xfrm>
          <a:prstGeom prst="rect">
            <a:avLst/>
          </a:prstGeom>
          <a:solidFill>
            <a:srgbClr val="FF0000">
              <a:alpha val="45097"/>
            </a:srgbClr>
          </a:solidFill>
          <a:ln w="9525">
            <a:solidFill>
              <a:srgbClr val="FF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9" name="AutoShape 18"/>
          <p:cNvSpPr>
            <a:spLocks noChangeArrowheads="1"/>
          </p:cNvSpPr>
          <p:nvPr/>
        </p:nvSpPr>
        <p:spPr bwMode="auto">
          <a:xfrm>
            <a:off x="6712014" y="3896480"/>
            <a:ext cx="2033587" cy="579438"/>
          </a:xfrm>
          <a:prstGeom prst="wedgeRoundRectCallout">
            <a:avLst>
              <a:gd name="adj1" fmla="val -67176"/>
              <a:gd name="adj2" fmla="val 141782"/>
              <a:gd name="adj3" fmla="val 16667"/>
            </a:avLst>
          </a:prstGeom>
          <a:solidFill>
            <a:srgbClr val="00CC00"/>
          </a:solidFill>
          <a:ln w="9525">
            <a:solidFill>
              <a:schemeClr val="tx1"/>
            </a:solidFill>
            <a:miter lim="800000"/>
          </a:ln>
          <a:effec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a:r>
              <a:rPr lang="en-US" altLang="zh-CN" sz="2000" dirty="0"/>
              <a:t>4-connectivity</a:t>
            </a:r>
            <a:endParaRPr lang="en-US" altLang="zh-CN"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4.</a:t>
            </a:r>
            <a:r>
              <a:rPr lang="zh-CN" altLang="en-US"/>
              <a:t>基于区域的分割</a:t>
            </a:r>
            <a:endParaRPr lang="zh-CN" altLang="en-US" dirty="0"/>
          </a:p>
        </p:txBody>
      </p:sp>
      <p:sp>
        <p:nvSpPr>
          <p:cNvPr id="3" name="内容占位符 2"/>
          <p:cNvSpPr>
            <a:spLocks noGrp="1"/>
          </p:cNvSpPr>
          <p:nvPr>
            <p:ph idx="1"/>
          </p:nvPr>
        </p:nvSpPr>
        <p:spPr/>
        <p:txBody>
          <a:bodyPr>
            <a:normAutofit/>
          </a:bodyPr>
          <a:lstStyle/>
          <a:p>
            <a:r>
              <a:rPr lang="zh-CN" altLang="en-US"/>
              <a:t>区域增长</a:t>
            </a:r>
            <a:r>
              <a:rPr lang="en-US" altLang="zh-CN"/>
              <a:t> </a:t>
            </a:r>
            <a:endParaRPr lang="en-US" altLang="zh-CN" dirty="0"/>
          </a:p>
        </p:txBody>
      </p:sp>
      <p:pic>
        <p:nvPicPr>
          <p:cNvPr id="5"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0056" y="1916832"/>
            <a:ext cx="8682037" cy="390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a:spLocks noChangeArrowheads="1"/>
          </p:cNvSpPr>
          <p:nvPr/>
        </p:nvSpPr>
        <p:spPr bwMode="auto">
          <a:xfrm>
            <a:off x="4370520" y="4735869"/>
            <a:ext cx="420688" cy="231775"/>
          </a:xfrm>
          <a:prstGeom prst="rect">
            <a:avLst/>
          </a:prstGeom>
          <a:solidFill>
            <a:srgbClr val="FF0000">
              <a:alpha val="45097"/>
            </a:srgbClr>
          </a:solidFill>
          <a:ln w="9525">
            <a:solidFill>
              <a:srgbClr val="FF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 name="Rectangle 6"/>
          <p:cNvSpPr>
            <a:spLocks noChangeArrowheads="1"/>
          </p:cNvSpPr>
          <p:nvPr/>
        </p:nvSpPr>
        <p:spPr bwMode="auto">
          <a:xfrm>
            <a:off x="4380045" y="4973994"/>
            <a:ext cx="420688" cy="231775"/>
          </a:xfrm>
          <a:prstGeom prst="rect">
            <a:avLst/>
          </a:prstGeom>
          <a:solidFill>
            <a:srgbClr val="FF0000">
              <a:alpha val="45097"/>
            </a:srgbClr>
          </a:solidFill>
          <a:ln w="9525">
            <a:solidFill>
              <a:srgbClr val="FF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8" name="Rectangle 7"/>
          <p:cNvSpPr>
            <a:spLocks noChangeArrowheads="1"/>
          </p:cNvSpPr>
          <p:nvPr/>
        </p:nvSpPr>
        <p:spPr bwMode="auto">
          <a:xfrm>
            <a:off x="4365758" y="4488219"/>
            <a:ext cx="420687" cy="231775"/>
          </a:xfrm>
          <a:prstGeom prst="rect">
            <a:avLst/>
          </a:prstGeom>
          <a:solidFill>
            <a:srgbClr val="FF0000">
              <a:alpha val="45097"/>
            </a:srgbClr>
          </a:solidFill>
          <a:ln w="9525">
            <a:solidFill>
              <a:srgbClr val="FF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9" name="Rectangle 8"/>
          <p:cNvSpPr>
            <a:spLocks noChangeArrowheads="1"/>
          </p:cNvSpPr>
          <p:nvPr/>
        </p:nvSpPr>
        <p:spPr bwMode="auto">
          <a:xfrm>
            <a:off x="4780095" y="4988281"/>
            <a:ext cx="420688" cy="231775"/>
          </a:xfrm>
          <a:prstGeom prst="rect">
            <a:avLst/>
          </a:prstGeom>
          <a:solidFill>
            <a:srgbClr val="FF0000">
              <a:alpha val="45097"/>
            </a:srgbClr>
          </a:solidFill>
          <a:ln w="9525">
            <a:solidFill>
              <a:srgbClr val="FF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0" name="Rectangle 9"/>
          <p:cNvSpPr>
            <a:spLocks noChangeArrowheads="1"/>
          </p:cNvSpPr>
          <p:nvPr/>
        </p:nvSpPr>
        <p:spPr bwMode="auto">
          <a:xfrm>
            <a:off x="4794383" y="4731106"/>
            <a:ext cx="420687" cy="231775"/>
          </a:xfrm>
          <a:prstGeom prst="rect">
            <a:avLst/>
          </a:prstGeom>
          <a:solidFill>
            <a:srgbClr val="FF0000">
              <a:alpha val="45097"/>
            </a:srgbClr>
          </a:solidFill>
          <a:ln w="9525">
            <a:solidFill>
              <a:srgbClr val="FF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1" name="Rectangle 10"/>
          <p:cNvSpPr>
            <a:spLocks noChangeArrowheads="1"/>
          </p:cNvSpPr>
          <p:nvPr/>
        </p:nvSpPr>
        <p:spPr bwMode="auto">
          <a:xfrm>
            <a:off x="4780095" y="4488219"/>
            <a:ext cx="420688" cy="231775"/>
          </a:xfrm>
          <a:prstGeom prst="rect">
            <a:avLst/>
          </a:prstGeom>
          <a:solidFill>
            <a:srgbClr val="FF0000">
              <a:alpha val="45097"/>
            </a:srgbClr>
          </a:solidFill>
          <a:ln w="9525">
            <a:solidFill>
              <a:srgbClr val="FF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2" name="Rectangle 11"/>
          <p:cNvSpPr>
            <a:spLocks noChangeArrowheads="1"/>
          </p:cNvSpPr>
          <p:nvPr/>
        </p:nvSpPr>
        <p:spPr bwMode="auto">
          <a:xfrm>
            <a:off x="3951420" y="4488219"/>
            <a:ext cx="420688" cy="231775"/>
          </a:xfrm>
          <a:prstGeom prst="rect">
            <a:avLst/>
          </a:prstGeom>
          <a:solidFill>
            <a:srgbClr val="FF0000">
              <a:alpha val="45097"/>
            </a:srgbClr>
          </a:solidFill>
          <a:ln w="9525">
            <a:solidFill>
              <a:srgbClr val="FF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3" name="Rectangle 12"/>
          <p:cNvSpPr>
            <a:spLocks noChangeArrowheads="1"/>
          </p:cNvSpPr>
          <p:nvPr/>
        </p:nvSpPr>
        <p:spPr bwMode="auto">
          <a:xfrm>
            <a:off x="4380045" y="4231044"/>
            <a:ext cx="420688" cy="231775"/>
          </a:xfrm>
          <a:prstGeom prst="rect">
            <a:avLst/>
          </a:prstGeom>
          <a:solidFill>
            <a:srgbClr val="FF0000">
              <a:alpha val="45097"/>
            </a:srgbClr>
          </a:solidFill>
          <a:ln w="9525">
            <a:solidFill>
              <a:srgbClr val="FF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4" name="Rectangle 13"/>
          <p:cNvSpPr>
            <a:spLocks noChangeArrowheads="1"/>
          </p:cNvSpPr>
          <p:nvPr/>
        </p:nvSpPr>
        <p:spPr bwMode="auto">
          <a:xfrm>
            <a:off x="4808670" y="4231044"/>
            <a:ext cx="420688" cy="231775"/>
          </a:xfrm>
          <a:prstGeom prst="rect">
            <a:avLst/>
          </a:prstGeom>
          <a:solidFill>
            <a:srgbClr val="FF0000">
              <a:alpha val="45097"/>
            </a:srgbClr>
          </a:solidFill>
          <a:ln w="9525">
            <a:solidFill>
              <a:srgbClr val="FF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5" name="Rectangle 14"/>
          <p:cNvSpPr>
            <a:spLocks noChangeArrowheads="1"/>
          </p:cNvSpPr>
          <p:nvPr/>
        </p:nvSpPr>
        <p:spPr bwMode="auto">
          <a:xfrm>
            <a:off x="5223008" y="4488219"/>
            <a:ext cx="420687" cy="231775"/>
          </a:xfrm>
          <a:prstGeom prst="rect">
            <a:avLst/>
          </a:prstGeom>
          <a:solidFill>
            <a:srgbClr val="FF0000">
              <a:alpha val="45097"/>
            </a:srgbClr>
          </a:solidFill>
          <a:ln w="9525">
            <a:solidFill>
              <a:srgbClr val="FF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6" name="Rectangle 15"/>
          <p:cNvSpPr>
            <a:spLocks noChangeArrowheads="1"/>
          </p:cNvSpPr>
          <p:nvPr/>
        </p:nvSpPr>
        <p:spPr bwMode="auto">
          <a:xfrm>
            <a:off x="5637345" y="4473931"/>
            <a:ext cx="420688" cy="231775"/>
          </a:xfrm>
          <a:prstGeom prst="rect">
            <a:avLst/>
          </a:prstGeom>
          <a:solidFill>
            <a:srgbClr val="FF0000">
              <a:alpha val="45097"/>
            </a:srgbClr>
          </a:solidFill>
          <a:ln w="9525">
            <a:solidFill>
              <a:srgbClr val="FF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7" name="Rectangle 16"/>
          <p:cNvSpPr>
            <a:spLocks noChangeArrowheads="1"/>
          </p:cNvSpPr>
          <p:nvPr/>
        </p:nvSpPr>
        <p:spPr bwMode="auto">
          <a:xfrm>
            <a:off x="5637345" y="4731106"/>
            <a:ext cx="420688" cy="231775"/>
          </a:xfrm>
          <a:prstGeom prst="rect">
            <a:avLst/>
          </a:prstGeom>
          <a:solidFill>
            <a:srgbClr val="FF0000">
              <a:alpha val="45097"/>
            </a:srgbClr>
          </a:solidFill>
          <a:ln w="9525">
            <a:solidFill>
              <a:srgbClr val="FF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8" name="Rectangle 17"/>
          <p:cNvSpPr>
            <a:spLocks noChangeArrowheads="1"/>
          </p:cNvSpPr>
          <p:nvPr/>
        </p:nvSpPr>
        <p:spPr bwMode="auto">
          <a:xfrm>
            <a:off x="5637345" y="4973994"/>
            <a:ext cx="420688" cy="231775"/>
          </a:xfrm>
          <a:prstGeom prst="rect">
            <a:avLst/>
          </a:prstGeom>
          <a:solidFill>
            <a:srgbClr val="FF0000">
              <a:alpha val="45097"/>
            </a:srgbClr>
          </a:solidFill>
          <a:ln w="9525">
            <a:solidFill>
              <a:srgbClr val="FF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9" name="Rectangle 18"/>
          <p:cNvSpPr>
            <a:spLocks noChangeArrowheads="1"/>
          </p:cNvSpPr>
          <p:nvPr/>
        </p:nvSpPr>
        <p:spPr bwMode="auto">
          <a:xfrm>
            <a:off x="3932370" y="4983519"/>
            <a:ext cx="420688" cy="231775"/>
          </a:xfrm>
          <a:prstGeom prst="rect">
            <a:avLst/>
          </a:prstGeom>
          <a:solidFill>
            <a:srgbClr val="FF0000">
              <a:alpha val="45097"/>
            </a:srgbClr>
          </a:solidFill>
          <a:ln w="9525">
            <a:solidFill>
              <a:srgbClr val="FF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20" name="Rectangle 19"/>
          <p:cNvSpPr>
            <a:spLocks noChangeArrowheads="1"/>
          </p:cNvSpPr>
          <p:nvPr/>
        </p:nvSpPr>
        <p:spPr bwMode="auto">
          <a:xfrm>
            <a:off x="3532320" y="4726344"/>
            <a:ext cx="420688" cy="231775"/>
          </a:xfrm>
          <a:prstGeom prst="rect">
            <a:avLst/>
          </a:prstGeom>
          <a:solidFill>
            <a:srgbClr val="FF0000">
              <a:alpha val="45097"/>
            </a:srgbClr>
          </a:solidFill>
          <a:ln w="9525">
            <a:solidFill>
              <a:srgbClr val="FF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21" name="Rectangle 20"/>
          <p:cNvSpPr>
            <a:spLocks noChangeArrowheads="1"/>
          </p:cNvSpPr>
          <p:nvPr/>
        </p:nvSpPr>
        <p:spPr bwMode="auto">
          <a:xfrm>
            <a:off x="3532320" y="4983519"/>
            <a:ext cx="420688" cy="231775"/>
          </a:xfrm>
          <a:prstGeom prst="rect">
            <a:avLst/>
          </a:prstGeom>
          <a:solidFill>
            <a:srgbClr val="FF0000">
              <a:alpha val="45097"/>
            </a:srgbClr>
          </a:solidFill>
          <a:ln w="9525">
            <a:solidFill>
              <a:srgbClr val="FF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22" name="Rectangle 21"/>
          <p:cNvSpPr>
            <a:spLocks noChangeArrowheads="1"/>
          </p:cNvSpPr>
          <p:nvPr/>
        </p:nvSpPr>
        <p:spPr bwMode="auto">
          <a:xfrm>
            <a:off x="3103695" y="4483456"/>
            <a:ext cx="420688" cy="231775"/>
          </a:xfrm>
          <a:prstGeom prst="rect">
            <a:avLst/>
          </a:prstGeom>
          <a:solidFill>
            <a:srgbClr val="FF0000">
              <a:alpha val="45097"/>
            </a:srgbClr>
          </a:solidFill>
          <a:ln w="9525">
            <a:solidFill>
              <a:srgbClr val="FF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23" name="AutoShape 22"/>
          <p:cNvSpPr>
            <a:spLocks noChangeArrowheads="1"/>
          </p:cNvSpPr>
          <p:nvPr/>
        </p:nvSpPr>
        <p:spPr bwMode="auto">
          <a:xfrm>
            <a:off x="6705733" y="3892906"/>
            <a:ext cx="2033587" cy="579438"/>
          </a:xfrm>
          <a:prstGeom prst="wedgeRoundRectCallout">
            <a:avLst>
              <a:gd name="adj1" fmla="val -67176"/>
              <a:gd name="adj2" fmla="val 141782"/>
              <a:gd name="adj3" fmla="val 16667"/>
            </a:avLst>
          </a:prstGeom>
          <a:solidFill>
            <a:srgbClr val="00CC00"/>
          </a:solidFill>
          <a:ln w="9525">
            <a:solidFill>
              <a:schemeClr val="tx1"/>
            </a:solidFill>
            <a:miter lim="800000"/>
          </a:ln>
          <a:effectLst/>
        </p:spPr>
        <p:txBody>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ctr"/>
            <a:r>
              <a:rPr lang="en-US" altLang="zh-CN" sz="2000" dirty="0"/>
              <a:t>8-connectivity</a:t>
            </a:r>
            <a:endParaRPr lang="en-US" altLang="zh-CN"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amond(in)">
                                      <p:cBhvr>
                                        <p:cTn id="7"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50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12788" y="163513"/>
            <a:ext cx="7021512" cy="5980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2037" name="Rectangle 5"/>
          <p:cNvSpPr>
            <a:spLocks noChangeArrowheads="1"/>
          </p:cNvSpPr>
          <p:nvPr/>
        </p:nvSpPr>
        <p:spPr bwMode="auto">
          <a:xfrm>
            <a:off x="5399088" y="174625"/>
            <a:ext cx="2351087" cy="19589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72038" name="Rectangle 6"/>
          <p:cNvSpPr>
            <a:spLocks noChangeArrowheads="1"/>
          </p:cNvSpPr>
          <p:nvPr/>
        </p:nvSpPr>
        <p:spPr bwMode="auto">
          <a:xfrm>
            <a:off x="703263" y="2184400"/>
            <a:ext cx="2351087" cy="19589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72039" name="Rectangle 7"/>
          <p:cNvSpPr>
            <a:spLocks noChangeArrowheads="1"/>
          </p:cNvSpPr>
          <p:nvPr/>
        </p:nvSpPr>
        <p:spPr bwMode="auto">
          <a:xfrm>
            <a:off x="3054350" y="2184400"/>
            <a:ext cx="2351088" cy="19589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72040" name="Rectangle 8"/>
          <p:cNvSpPr>
            <a:spLocks noChangeArrowheads="1"/>
          </p:cNvSpPr>
          <p:nvPr/>
        </p:nvSpPr>
        <p:spPr bwMode="auto">
          <a:xfrm>
            <a:off x="5419725" y="2184400"/>
            <a:ext cx="2351088" cy="19589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72041" name="Rectangle 9"/>
          <p:cNvSpPr>
            <a:spLocks noChangeArrowheads="1"/>
          </p:cNvSpPr>
          <p:nvPr/>
        </p:nvSpPr>
        <p:spPr bwMode="auto">
          <a:xfrm>
            <a:off x="703263" y="4173538"/>
            <a:ext cx="2351087" cy="19589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72042" name="Rectangle 10"/>
          <p:cNvSpPr>
            <a:spLocks noChangeArrowheads="1"/>
          </p:cNvSpPr>
          <p:nvPr/>
        </p:nvSpPr>
        <p:spPr bwMode="auto">
          <a:xfrm>
            <a:off x="3054350" y="4173538"/>
            <a:ext cx="2351088" cy="19589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72043" name="Rectangle 11"/>
          <p:cNvSpPr>
            <a:spLocks noChangeArrowheads="1"/>
          </p:cNvSpPr>
          <p:nvPr/>
        </p:nvSpPr>
        <p:spPr bwMode="auto">
          <a:xfrm>
            <a:off x="5419725" y="4173538"/>
            <a:ext cx="2351088" cy="19589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72037"/>
                                        </p:tgtEl>
                                      </p:cBhvr>
                                    </p:animEffect>
                                    <p:set>
                                      <p:cBhvr>
                                        <p:cTn id="7" dur="1" fill="hold">
                                          <p:stCondLst>
                                            <p:cond delay="499"/>
                                          </p:stCondLst>
                                        </p:cTn>
                                        <p:tgtEl>
                                          <p:spTgt spid="17203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172038"/>
                                        </p:tgtEl>
                                      </p:cBhvr>
                                    </p:animEffect>
                                    <p:set>
                                      <p:cBhvr>
                                        <p:cTn id="12" dur="1" fill="hold">
                                          <p:stCondLst>
                                            <p:cond delay="499"/>
                                          </p:stCondLst>
                                        </p:cTn>
                                        <p:tgtEl>
                                          <p:spTgt spid="17203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172039"/>
                                        </p:tgtEl>
                                      </p:cBhvr>
                                    </p:animEffect>
                                    <p:set>
                                      <p:cBhvr>
                                        <p:cTn id="17" dur="1" fill="hold">
                                          <p:stCondLst>
                                            <p:cond delay="499"/>
                                          </p:stCondLst>
                                        </p:cTn>
                                        <p:tgtEl>
                                          <p:spTgt spid="17203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0" nodeType="clickEffect">
                                  <p:stCondLst>
                                    <p:cond delay="0"/>
                                  </p:stCondLst>
                                  <p:childTnLst>
                                    <p:animEffect transition="out" filter="blinds(horizontal)">
                                      <p:cBhvr>
                                        <p:cTn id="21" dur="500"/>
                                        <p:tgtEl>
                                          <p:spTgt spid="172040"/>
                                        </p:tgtEl>
                                      </p:cBhvr>
                                    </p:animEffect>
                                    <p:set>
                                      <p:cBhvr>
                                        <p:cTn id="22" dur="1" fill="hold">
                                          <p:stCondLst>
                                            <p:cond delay="499"/>
                                          </p:stCondLst>
                                        </p:cTn>
                                        <p:tgtEl>
                                          <p:spTgt spid="17204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grpId="0" nodeType="clickEffect">
                                  <p:stCondLst>
                                    <p:cond delay="0"/>
                                  </p:stCondLst>
                                  <p:childTnLst>
                                    <p:animEffect transition="out" filter="blinds(horizontal)">
                                      <p:cBhvr>
                                        <p:cTn id="26" dur="500"/>
                                        <p:tgtEl>
                                          <p:spTgt spid="172041"/>
                                        </p:tgtEl>
                                      </p:cBhvr>
                                    </p:animEffect>
                                    <p:set>
                                      <p:cBhvr>
                                        <p:cTn id="27" dur="1" fill="hold">
                                          <p:stCondLst>
                                            <p:cond delay="499"/>
                                          </p:stCondLst>
                                        </p:cTn>
                                        <p:tgtEl>
                                          <p:spTgt spid="17204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grpId="0" nodeType="clickEffect">
                                  <p:stCondLst>
                                    <p:cond delay="0"/>
                                  </p:stCondLst>
                                  <p:childTnLst>
                                    <p:animEffect transition="out" filter="blinds(horizontal)">
                                      <p:cBhvr>
                                        <p:cTn id="31" dur="500"/>
                                        <p:tgtEl>
                                          <p:spTgt spid="172042"/>
                                        </p:tgtEl>
                                      </p:cBhvr>
                                    </p:animEffect>
                                    <p:set>
                                      <p:cBhvr>
                                        <p:cTn id="32" dur="1" fill="hold">
                                          <p:stCondLst>
                                            <p:cond delay="499"/>
                                          </p:stCondLst>
                                        </p:cTn>
                                        <p:tgtEl>
                                          <p:spTgt spid="17204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3" presetClass="exit" presetSubtype="10" fill="hold" grpId="0" nodeType="clickEffect">
                                  <p:stCondLst>
                                    <p:cond delay="0"/>
                                  </p:stCondLst>
                                  <p:childTnLst>
                                    <p:animEffect transition="out" filter="blinds(horizontal)">
                                      <p:cBhvr>
                                        <p:cTn id="36" dur="500"/>
                                        <p:tgtEl>
                                          <p:spTgt spid="172043"/>
                                        </p:tgtEl>
                                      </p:cBhvr>
                                    </p:animEffect>
                                    <p:set>
                                      <p:cBhvr>
                                        <p:cTn id="37" dur="1" fill="hold">
                                          <p:stCondLst>
                                            <p:cond delay="499"/>
                                          </p:stCondLst>
                                        </p:cTn>
                                        <p:tgtEl>
                                          <p:spTgt spid="1720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7" grpId="0" animBg="1"/>
      <p:bldP spid="172038" grpId="0" animBg="1"/>
      <p:bldP spid="172039" grpId="0" animBg="1"/>
      <p:bldP spid="172040" grpId="0" animBg="1"/>
      <p:bldP spid="172041" grpId="0" animBg="1"/>
      <p:bldP spid="172042" grpId="0" animBg="1"/>
      <p:bldP spid="172043"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63613" y="5002213"/>
            <a:ext cx="7431087" cy="166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75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5438" y="92075"/>
            <a:ext cx="6494462" cy="553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4.</a:t>
            </a:r>
            <a:r>
              <a:rPr lang="zh-CN" altLang="en-US"/>
              <a:t>基于区域的分割</a:t>
            </a:r>
            <a:endParaRPr lang="zh-CN" altLang="en-US" dirty="0"/>
          </a:p>
        </p:txBody>
      </p:sp>
      <p:sp>
        <p:nvSpPr>
          <p:cNvPr id="3" name="内容占位符 2"/>
          <p:cNvSpPr>
            <a:spLocks noGrp="1"/>
          </p:cNvSpPr>
          <p:nvPr>
            <p:ph idx="1"/>
          </p:nvPr>
        </p:nvSpPr>
        <p:spPr/>
        <p:txBody>
          <a:bodyPr>
            <a:normAutofit/>
          </a:bodyPr>
          <a:lstStyle/>
          <a:p>
            <a:r>
              <a:rPr lang="en-US" altLang="zh-CN" sz="2600" dirty="0"/>
              <a:t>Region Splitting and Merging</a:t>
            </a:r>
            <a:r>
              <a:rPr lang="zh-CN" altLang="en-US" sz="2600" dirty="0"/>
              <a:t>（区域分裂与聚合）</a:t>
            </a:r>
            <a:r>
              <a:rPr lang="en-US" altLang="zh-CN" sz="2600" dirty="0"/>
              <a:t> </a:t>
            </a:r>
            <a:endParaRPr lang="en-US" altLang="zh-CN" sz="2600" dirty="0"/>
          </a:p>
          <a:p>
            <a:pPr lvl="1"/>
            <a:endParaRPr lang="zh-CN" altLang="en-US" dirty="0"/>
          </a:p>
        </p:txBody>
      </p:sp>
      <p:graphicFrame>
        <p:nvGraphicFramePr>
          <p:cNvPr id="4" name="Object 3"/>
          <p:cNvGraphicFramePr>
            <a:graphicFrameLocks noChangeAspect="1"/>
          </p:cNvGraphicFramePr>
          <p:nvPr/>
        </p:nvGraphicFramePr>
        <p:xfrm>
          <a:off x="1115616" y="1700808"/>
          <a:ext cx="6664695" cy="4270624"/>
        </p:xfrm>
        <a:graphic>
          <a:graphicData uri="http://schemas.openxmlformats.org/presentationml/2006/ole">
            <mc:AlternateContent xmlns:mc="http://schemas.openxmlformats.org/markup-compatibility/2006">
              <mc:Choice xmlns:v="urn:schemas-microsoft-com:vml" Requires="v">
                <p:oleObj spid="_x0000_s33857" name="Equation" r:id="rId1" imgW="2933700" imgH="1879600" progId="Equation.DSMT4">
                  <p:embed/>
                </p:oleObj>
              </mc:Choice>
              <mc:Fallback>
                <p:oleObj name="Equation" r:id="rId1" imgW="2933700" imgH="1879600" progId="Equation.DSMT4">
                  <p:embed/>
                  <p:pic>
                    <p:nvPicPr>
                      <p:cNvPr id="0" name="图片 338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700808"/>
                        <a:ext cx="6664695" cy="4270624"/>
                      </a:xfrm>
                      <a:prstGeom prst="rect">
                        <a:avLst/>
                      </a:prstGeom>
                      <a:noFill/>
                      <a:ln>
                        <a:noFill/>
                      </a:ln>
                      <a:effectLst/>
                    </p:spPr>
                  </p:pic>
                </p:oleObj>
              </mc:Fallback>
            </mc:AlternateContent>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4.</a:t>
            </a:r>
            <a:r>
              <a:rPr lang="zh-CN" altLang="en-US"/>
              <a:t>基于区域的分割</a:t>
            </a:r>
            <a:endParaRPr lang="zh-CN" altLang="en-US" dirty="0"/>
          </a:p>
        </p:txBody>
      </p:sp>
      <p:sp>
        <p:nvSpPr>
          <p:cNvPr id="3" name="内容占位符 2"/>
          <p:cNvSpPr>
            <a:spLocks noGrp="1"/>
          </p:cNvSpPr>
          <p:nvPr>
            <p:ph idx="1"/>
          </p:nvPr>
        </p:nvSpPr>
        <p:spPr/>
        <p:txBody>
          <a:bodyPr>
            <a:normAutofit/>
          </a:bodyPr>
          <a:lstStyle/>
          <a:p>
            <a:r>
              <a:rPr lang="en-US" altLang="zh-CN" sz="2600" dirty="0"/>
              <a:t>Region Splitting and Merging</a:t>
            </a:r>
            <a:r>
              <a:rPr lang="zh-CN" altLang="en-US" sz="2600" dirty="0"/>
              <a:t>（区域分裂与聚合）</a:t>
            </a:r>
            <a:r>
              <a:rPr lang="en-US" altLang="zh-CN" sz="2600" dirty="0"/>
              <a:t> </a:t>
            </a:r>
            <a:endParaRPr lang="en-US" altLang="zh-CN" sz="2600" dirty="0"/>
          </a:p>
          <a:p>
            <a:pPr lvl="1"/>
            <a:endParaRPr lang="zh-CN" altLang="en-US" dirty="0"/>
          </a:p>
        </p:txBody>
      </p:sp>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132856"/>
            <a:ext cx="7019925" cy="279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7075" y="2050306"/>
            <a:ext cx="2060575" cy="2947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1513" y="633413"/>
            <a:ext cx="6719887" cy="519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1250" y="766763"/>
            <a:ext cx="1460500" cy="466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本框 5"/>
          <p:cNvSpPr txBox="1"/>
          <p:nvPr/>
        </p:nvSpPr>
        <p:spPr>
          <a:xfrm>
            <a:off x="1115616" y="766763"/>
            <a:ext cx="1800493" cy="369332"/>
          </a:xfrm>
          <a:prstGeom prst="rect">
            <a:avLst/>
          </a:prstGeom>
          <a:solidFill>
            <a:srgbClr val="00CC00"/>
          </a:solidFill>
        </p:spPr>
        <p:txBody>
          <a:bodyPr wrap="none" rtlCol="0">
            <a:spAutoFit/>
          </a:bodyPr>
          <a:lstStyle/>
          <a:p>
            <a:r>
              <a:rPr lang="zh-CN" altLang="en-US" dirty="0"/>
              <a:t>增加对角线方向</a:t>
            </a:r>
            <a:endParaRPr lang="zh-CN" alt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09675" y="315913"/>
            <a:ext cx="5678488" cy="567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5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1188" y="384175"/>
            <a:ext cx="1706562" cy="470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Object 2"/>
          <p:cNvGraphicFramePr>
            <a:graphicFrameLocks noChangeAspect="1"/>
          </p:cNvGraphicFramePr>
          <p:nvPr/>
        </p:nvGraphicFramePr>
        <p:xfrm>
          <a:off x="4490092" y="5959065"/>
          <a:ext cx="4204444" cy="840889"/>
        </p:xfrm>
        <a:graphic>
          <a:graphicData uri="http://schemas.openxmlformats.org/presentationml/2006/ole">
            <mc:AlternateContent xmlns:mc="http://schemas.openxmlformats.org/markup-compatibility/2006">
              <mc:Choice xmlns:v="urn:schemas-microsoft-com:vml" Requires="v">
                <p:oleObj spid="_x0000_s1059" name="Equation" r:id="rId3" imgW="2286000" imgH="457200" progId="Equation.DSMT4">
                  <p:embed/>
                </p:oleObj>
              </mc:Choice>
              <mc:Fallback>
                <p:oleObj name="Equation" r:id="rId3" imgW="2286000" imgH="457200" progId="Equation.DSMT4">
                  <p:embed/>
                  <p:pic>
                    <p:nvPicPr>
                      <p:cNvPr id="0" name="图片 10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0092" y="5959065"/>
                        <a:ext cx="4204444" cy="840889"/>
                      </a:xfrm>
                      <a:prstGeom prst="rect">
                        <a:avLst/>
                      </a:prstGeom>
                      <a:noFill/>
                      <a:ln>
                        <a:noFill/>
                      </a:ln>
                      <a:effec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amond(in)">
                                      <p:cBhvr>
                                        <p:cTn id="7" dur="3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ltLang="zh-CN" sz="4000" dirty="0"/>
              <a:t>Contents</a:t>
            </a:r>
            <a:endParaRPr lang="en-US" altLang="zh-CN" sz="4000" dirty="0"/>
          </a:p>
        </p:txBody>
      </p:sp>
      <p:sp>
        <p:nvSpPr>
          <p:cNvPr id="4099" name="Rectangle 3"/>
          <p:cNvSpPr>
            <a:spLocks noGrp="1" noChangeArrowheads="1"/>
          </p:cNvSpPr>
          <p:nvPr>
            <p:ph idx="1"/>
          </p:nvPr>
        </p:nvSpPr>
        <p:spPr>
          <a:xfrm>
            <a:off x="374848" y="1052736"/>
            <a:ext cx="8769152" cy="5040560"/>
          </a:xfrm>
        </p:spPr>
        <p:txBody>
          <a:bodyPr>
            <a:normAutofit/>
          </a:bodyPr>
          <a:lstStyle/>
          <a:p>
            <a:pPr>
              <a:lnSpc>
                <a:spcPct val="120000"/>
              </a:lnSpc>
            </a:pPr>
            <a:r>
              <a:rPr lang="en-US" altLang="zh-CN" sz="2400" dirty="0"/>
              <a:t>Fundamentals</a:t>
            </a:r>
            <a:endParaRPr lang="en-US" altLang="zh-CN" sz="2400" dirty="0"/>
          </a:p>
          <a:p>
            <a:pPr>
              <a:lnSpc>
                <a:spcPct val="120000"/>
              </a:lnSpc>
            </a:pPr>
            <a:r>
              <a:rPr lang="en-US" altLang="zh-CN" sz="2400" dirty="0"/>
              <a:t>Point, Line, and Edge Detection</a:t>
            </a:r>
            <a:r>
              <a:rPr lang="zh-CN" altLang="en-US" sz="2400" dirty="0"/>
              <a:t>（点、线和边缘检测）</a:t>
            </a:r>
            <a:r>
              <a:rPr lang="en-US" altLang="zh-CN" sz="2400" dirty="0"/>
              <a:t> </a:t>
            </a:r>
            <a:endParaRPr lang="en-US" altLang="zh-CN" sz="2400" dirty="0"/>
          </a:p>
          <a:p>
            <a:pPr>
              <a:lnSpc>
                <a:spcPct val="120000"/>
              </a:lnSpc>
            </a:pPr>
            <a:r>
              <a:rPr lang="en-US" altLang="zh-CN" sz="2400" dirty="0" err="1"/>
              <a:t>Thresholding</a:t>
            </a:r>
            <a:r>
              <a:rPr lang="zh-CN" altLang="en-US" sz="2400" dirty="0"/>
              <a:t>（阈值处理）</a:t>
            </a:r>
            <a:endParaRPr lang="en-US" altLang="zh-CN" sz="2400" dirty="0"/>
          </a:p>
          <a:p>
            <a:pPr>
              <a:lnSpc>
                <a:spcPct val="120000"/>
              </a:lnSpc>
            </a:pPr>
            <a:r>
              <a:rPr lang="en-US" altLang="zh-CN" sz="2400" dirty="0"/>
              <a:t>Region-Based Segmentation</a:t>
            </a:r>
            <a:r>
              <a:rPr lang="zh-CN" altLang="en-US" sz="2400" dirty="0"/>
              <a:t>（基于区域的分割）</a:t>
            </a:r>
            <a:endParaRPr lang="zh-CN" altLang="en-US" sz="2400" dirty="0"/>
          </a:p>
          <a:p>
            <a:pPr>
              <a:lnSpc>
                <a:spcPct val="120000"/>
              </a:lnSpc>
            </a:pPr>
            <a:r>
              <a:rPr lang="en-US" altLang="zh-CN" sz="2400" dirty="0"/>
              <a:t>Segmentation Using Morphological Watersheds</a:t>
            </a:r>
            <a:r>
              <a:rPr lang="zh-CN" altLang="en-US" sz="2400" dirty="0"/>
              <a:t>（形态学分水岭）</a:t>
            </a:r>
            <a:endParaRPr lang="en-US" altLang="zh-CN" sz="2400" dirty="0"/>
          </a:p>
        </p:txBody>
      </p:sp>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71437" y="271463"/>
            <a:ext cx="9001125" cy="503238"/>
          </a:xfrm>
        </p:spPr>
        <p:txBody>
          <a:bodyPr>
            <a:noAutofit/>
          </a:bodyPr>
          <a:lstStyle/>
          <a:p>
            <a:pPr eaLnBrk="1" hangingPunct="1"/>
            <a:r>
              <a:rPr lang="en-US" altLang="zh-CN" sz="2800"/>
              <a:t>Segmentation Using Morphological Watersheds</a:t>
            </a:r>
            <a:endParaRPr lang="en-US" altLang="zh-CN" sz="2800"/>
          </a:p>
        </p:txBody>
      </p:sp>
      <p:sp>
        <p:nvSpPr>
          <p:cNvPr id="113667" name="Rectangle 3"/>
          <p:cNvSpPr>
            <a:spLocks noGrp="1" noChangeArrowheads="1"/>
          </p:cNvSpPr>
          <p:nvPr>
            <p:ph type="body" idx="1"/>
          </p:nvPr>
        </p:nvSpPr>
        <p:spPr>
          <a:xfrm>
            <a:off x="301624" y="1052736"/>
            <a:ext cx="8540750" cy="4498975"/>
          </a:xfrm>
          <a:noFill/>
        </p:spPr>
        <p:txBody>
          <a:bodyPr/>
          <a:lstStyle/>
          <a:p>
            <a:pPr eaLnBrk="1" hangingPunct="1"/>
            <a:r>
              <a:rPr lang="en-US" altLang="zh-CN" sz="2400"/>
              <a:t>Three types of points in a topographic interpretation:</a:t>
            </a:r>
            <a:endParaRPr lang="en-US" altLang="zh-CN" sz="2400"/>
          </a:p>
          <a:p>
            <a:pPr lvl="1" eaLnBrk="1" hangingPunct="1"/>
            <a:r>
              <a:rPr lang="en-US" altLang="zh-CN" sz="2400" dirty="0"/>
              <a:t>Points belonging to a regional minimum</a:t>
            </a:r>
            <a:endParaRPr lang="en-US" altLang="zh-CN" sz="2400" dirty="0"/>
          </a:p>
          <a:p>
            <a:pPr lvl="1" eaLnBrk="1" hangingPunct="1"/>
            <a:r>
              <a:rPr lang="en-US" altLang="zh-CN" sz="2400" dirty="0"/>
              <a:t>Points at which a drop of water would fall to a single minimum. (</a:t>
            </a:r>
            <a:r>
              <a:rPr lang="en-US" altLang="zh-CN" sz="2400" dirty="0">
                <a:sym typeface="Wingdings" panose="05000000000000000000" pitchFamily="2" charset="2"/>
              </a:rPr>
              <a:t>The </a:t>
            </a:r>
            <a:r>
              <a:rPr lang="en-US" altLang="zh-CN" sz="2400" i="1" dirty="0">
                <a:sym typeface="Wingdings" panose="05000000000000000000" pitchFamily="2" charset="2"/>
              </a:rPr>
              <a:t>catchment basin</a:t>
            </a:r>
            <a:r>
              <a:rPr lang="en-US" altLang="zh-CN" sz="2400" dirty="0">
                <a:sym typeface="Wingdings" panose="05000000000000000000" pitchFamily="2" charset="2"/>
              </a:rPr>
              <a:t> or </a:t>
            </a:r>
            <a:r>
              <a:rPr lang="en-US" altLang="zh-CN" sz="2400" i="1" dirty="0">
                <a:sym typeface="Wingdings" panose="05000000000000000000" pitchFamily="2" charset="2"/>
              </a:rPr>
              <a:t>watershed</a:t>
            </a:r>
            <a:r>
              <a:rPr lang="en-US" altLang="zh-CN" sz="2400" dirty="0">
                <a:sym typeface="Wingdings" panose="05000000000000000000" pitchFamily="2" charset="2"/>
              </a:rPr>
              <a:t> of that minimum.)</a:t>
            </a:r>
            <a:endParaRPr lang="en-US" altLang="zh-CN" sz="2400" dirty="0"/>
          </a:p>
          <a:p>
            <a:pPr lvl="1" eaLnBrk="1" hangingPunct="1"/>
            <a:r>
              <a:rPr lang="en-US" altLang="zh-CN" sz="2400" dirty="0"/>
              <a:t>Points at which a drop of water would be equally likely to fall to more than one minimum. (</a:t>
            </a:r>
            <a:r>
              <a:rPr lang="en-US" altLang="zh-CN" sz="2400" dirty="0">
                <a:sym typeface="Wingdings" panose="05000000000000000000" pitchFamily="2" charset="2"/>
              </a:rPr>
              <a:t>The </a:t>
            </a:r>
            <a:r>
              <a:rPr lang="en-US" altLang="zh-CN" sz="2400" i="1" dirty="0">
                <a:sym typeface="Wingdings" panose="05000000000000000000" pitchFamily="2" charset="2"/>
              </a:rPr>
              <a:t>divide lines</a:t>
            </a:r>
            <a:r>
              <a:rPr lang="en-US" altLang="zh-CN" sz="2400" dirty="0">
                <a:sym typeface="Wingdings" panose="05000000000000000000" pitchFamily="2" charset="2"/>
              </a:rPr>
              <a:t> or </a:t>
            </a:r>
            <a:r>
              <a:rPr lang="en-US" altLang="zh-CN" sz="2400" i="1" dirty="0">
                <a:sym typeface="Wingdings" panose="05000000000000000000" pitchFamily="2" charset="2"/>
              </a:rPr>
              <a:t>watershed lines</a:t>
            </a:r>
            <a:r>
              <a:rPr lang="en-US" altLang="zh-CN" sz="2400" dirty="0">
                <a:sym typeface="Wingdings" panose="05000000000000000000" pitchFamily="2" charset="2"/>
              </a:rPr>
              <a:t>.)</a:t>
            </a:r>
            <a:endParaRPr lang="en-US" altLang="zh-CN" sz="2400" dirty="0">
              <a:sym typeface="Wingdings" panose="05000000000000000000" pitchFamily="2" charset="2"/>
            </a:endParaRPr>
          </a:p>
          <a:p>
            <a:pPr lvl="1" eaLnBrk="1" hangingPunct="1"/>
            <a:endParaRPr lang="en-US" altLang="zh-CN" sz="2400" dirty="0"/>
          </a:p>
          <a:p>
            <a:pPr eaLnBrk="1" hangingPunct="1">
              <a:buFont typeface="Wingdings" panose="05000000000000000000" pitchFamily="2" charset="2"/>
              <a:buNone/>
            </a:pPr>
            <a:endParaRPr lang="en-US" altLang="zh-CN" sz="2000" dirty="0"/>
          </a:p>
        </p:txBody>
      </p:sp>
      <p:pic>
        <p:nvPicPr>
          <p:cNvPr id="113668" name="Picture 4"/>
          <p:cNvPicPr>
            <a:picLocks noChangeAspect="1" noChangeArrowheads="1"/>
          </p:cNvPicPr>
          <p:nvPr/>
        </p:nvPicPr>
        <p:blipFill>
          <a:blip r:embed="rId1">
            <a:extLst>
              <a:ext uri="{28A0092B-C50C-407E-A947-70E740481C1C}">
                <a14:useLocalDpi xmlns:a14="http://schemas.microsoft.com/office/drawing/2010/main" val="0"/>
              </a:ext>
            </a:extLst>
          </a:blip>
          <a:srcRect l="19325" b="50348"/>
          <a:stretch>
            <a:fillRect/>
          </a:stretch>
        </p:blipFill>
        <p:spPr bwMode="auto">
          <a:xfrm>
            <a:off x="417085" y="4662488"/>
            <a:ext cx="4348163"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113669" name="Group 5"/>
          <p:cNvGrpSpPr/>
          <p:nvPr/>
        </p:nvGrpSpPr>
        <p:grpSpPr bwMode="auto">
          <a:xfrm>
            <a:off x="5318125" y="4849813"/>
            <a:ext cx="3489325" cy="1758950"/>
            <a:chOff x="1516" y="3212"/>
            <a:chExt cx="2198" cy="1108"/>
          </a:xfrm>
        </p:grpSpPr>
        <p:pic>
          <p:nvPicPr>
            <p:cNvPr id="113670" name="Picture 6" descr="img0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4" y="3212"/>
              <a:ext cx="1960" cy="1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13671" name="Text Box 7"/>
            <p:cNvSpPr txBox="1">
              <a:spLocks noChangeArrowheads="1"/>
            </p:cNvSpPr>
            <p:nvPr/>
          </p:nvSpPr>
          <p:spPr bwMode="auto">
            <a:xfrm>
              <a:off x="1516" y="3306"/>
              <a:ext cx="847" cy="17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r">
                <a:spcBef>
                  <a:spcPct val="0"/>
                </a:spcBef>
                <a:buClrTx/>
                <a:buSzTx/>
                <a:buFontTx/>
                <a:buNone/>
              </a:pPr>
              <a:r>
                <a:rPr lang="en-US" altLang="zh-CN" sz="1200">
                  <a:latin typeface="Arial" panose="020B0604020202020204" pitchFamily="34" charset="0"/>
                </a:rPr>
                <a:t>Watershed lines</a:t>
              </a:r>
              <a:endParaRPr lang="en-US" altLang="zh-CN" sz="1200">
                <a:latin typeface="Arial" panose="020B0604020202020204" pitchFamily="34" charset="0"/>
              </a:endParaRPr>
            </a:p>
          </p:txBody>
        </p:sp>
      </p:gr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pPr eaLnBrk="1" hangingPunct="1"/>
            <a:r>
              <a:rPr lang="en-US" altLang="zh-CN" sz="3200"/>
              <a:t>Watershed Segmentation: Example</a:t>
            </a:r>
            <a:endParaRPr lang="en-US" altLang="zh-CN" sz="3200"/>
          </a:p>
        </p:txBody>
      </p:sp>
      <p:sp>
        <p:nvSpPr>
          <p:cNvPr id="115715" name="Rectangle 3"/>
          <p:cNvSpPr>
            <a:spLocks noChangeArrowheads="1"/>
          </p:cNvSpPr>
          <p:nvPr/>
        </p:nvSpPr>
        <p:spPr bwMode="auto">
          <a:xfrm>
            <a:off x="635000" y="1103313"/>
            <a:ext cx="7886700" cy="494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lang="en-US" altLang="zh-CN" sz="2000" dirty="0"/>
              <a:t>The objective is to find watershed lines. </a:t>
            </a:r>
            <a:endParaRPr lang="en-US" altLang="zh-CN" sz="2000" dirty="0"/>
          </a:p>
          <a:p>
            <a:pPr eaLnBrk="1" hangingPunct="1"/>
            <a:r>
              <a:rPr lang="en-US" altLang="zh-CN" sz="2000" dirty="0"/>
              <a:t>The idea is simple: </a:t>
            </a:r>
            <a:endParaRPr lang="en-US" altLang="zh-CN" sz="2000" dirty="0"/>
          </a:p>
          <a:p>
            <a:pPr lvl="1" eaLnBrk="1" hangingPunct="1"/>
            <a:r>
              <a:rPr lang="en-US" altLang="zh-CN" sz="1800" dirty="0"/>
              <a:t>Suppose that a hole is punched in each regional minimum and that the entire topography is flooded from below by letting water rise through the holes at a uniform rate.</a:t>
            </a:r>
            <a:endParaRPr lang="en-US" altLang="zh-CN" sz="1800" dirty="0"/>
          </a:p>
          <a:p>
            <a:pPr lvl="1" eaLnBrk="1" hangingPunct="1"/>
            <a:r>
              <a:rPr lang="en-US" altLang="zh-CN" sz="1800" dirty="0"/>
              <a:t>When rising water in distinct catchment basins is about the merge, a dam is built to prevent merging. These dam boundaries correspond to the watershed lines.  </a:t>
            </a:r>
            <a:endParaRPr lang="en-US" altLang="zh-CN" sz="1800" dirty="0"/>
          </a:p>
        </p:txBody>
      </p:sp>
      <p:pic>
        <p:nvPicPr>
          <p:cNvPr id="115716" name="Picture 4" descr="fig4-1"/>
          <p:cNvPicPr>
            <a:picLocks noChangeAspect="1" noChangeArrowheads="1"/>
          </p:cNvPicPr>
          <p:nvPr/>
        </p:nvPicPr>
        <p:blipFill>
          <a:blip r:embed="rId1" cstate="print">
            <a:extLst>
              <a:ext uri="{28A0092B-C50C-407E-A947-70E740481C1C}">
                <a14:useLocalDpi xmlns:a14="http://schemas.microsoft.com/office/drawing/2010/main" val="0"/>
              </a:ext>
            </a:extLst>
          </a:blip>
          <a:srcRect t="36128" r="8568"/>
          <a:stretch>
            <a:fillRect/>
          </a:stretch>
        </p:blipFill>
        <p:spPr bwMode="auto">
          <a:xfrm>
            <a:off x="0" y="3848100"/>
            <a:ext cx="4578350"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7" name="Picture 5" descr="fig4-2"/>
          <p:cNvPicPr>
            <a:picLocks noChangeAspect="1" noChangeArrowheads="1"/>
          </p:cNvPicPr>
          <p:nvPr/>
        </p:nvPicPr>
        <p:blipFill>
          <a:blip r:embed="rId2" cstate="print">
            <a:extLst>
              <a:ext uri="{28A0092B-C50C-407E-A947-70E740481C1C}">
                <a14:useLocalDpi xmlns:a14="http://schemas.microsoft.com/office/drawing/2010/main" val="0"/>
              </a:ext>
            </a:extLst>
          </a:blip>
          <a:srcRect l="2470" r="8545" b="33907"/>
          <a:stretch>
            <a:fillRect/>
          </a:stretch>
        </p:blipFill>
        <p:spPr bwMode="auto">
          <a:xfrm>
            <a:off x="4541838" y="3817938"/>
            <a:ext cx="4602162" cy="232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pPr eaLnBrk="1" hangingPunct="1"/>
            <a:endParaRPr lang="zh-CN" altLang="zh-CN"/>
          </a:p>
        </p:txBody>
      </p:sp>
      <p:sp>
        <p:nvSpPr>
          <p:cNvPr id="116739" name="Rectangle 3"/>
          <p:cNvSpPr>
            <a:spLocks noGrp="1" noChangeArrowheads="1"/>
          </p:cNvSpPr>
          <p:nvPr>
            <p:ph type="body" idx="1"/>
          </p:nvPr>
        </p:nvSpPr>
        <p:spPr/>
        <p:txBody>
          <a:bodyPr/>
          <a:lstStyle/>
          <a:p>
            <a:pPr eaLnBrk="1" hangingPunct="1"/>
            <a:endParaRPr lang="zh-CN" altLang="zh-CN"/>
          </a:p>
        </p:txBody>
      </p:sp>
      <p:pic>
        <p:nvPicPr>
          <p:cNvPr id="11674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49363" y="506413"/>
            <a:ext cx="5681662" cy="567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1674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5325" y="1095375"/>
            <a:ext cx="1666875" cy="167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pPr eaLnBrk="1" hangingPunct="1"/>
            <a:endParaRPr lang="zh-CN" altLang="zh-CN"/>
          </a:p>
        </p:txBody>
      </p:sp>
      <p:sp>
        <p:nvSpPr>
          <p:cNvPr id="117763" name="Rectangle 3"/>
          <p:cNvSpPr>
            <a:spLocks noGrp="1" noChangeArrowheads="1"/>
          </p:cNvSpPr>
          <p:nvPr>
            <p:ph type="body" idx="1"/>
          </p:nvPr>
        </p:nvSpPr>
        <p:spPr/>
        <p:txBody>
          <a:bodyPr/>
          <a:lstStyle/>
          <a:p>
            <a:pPr eaLnBrk="1" hangingPunct="1"/>
            <a:endParaRPr lang="zh-CN" altLang="zh-CN"/>
          </a:p>
        </p:txBody>
      </p:sp>
      <p:pic>
        <p:nvPicPr>
          <p:cNvPr id="11776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54113" y="441325"/>
            <a:ext cx="5876925"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1776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3588" y="723900"/>
            <a:ext cx="1657350" cy="435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r>
              <a:rPr lang="en-US" altLang="zh-CN" sz="3200"/>
              <a:t>Watershed Segmentation Algorithm</a:t>
            </a:r>
            <a:endParaRPr lang="en-US" altLang="zh-CN" sz="3200"/>
          </a:p>
        </p:txBody>
      </p:sp>
      <p:sp>
        <p:nvSpPr>
          <p:cNvPr id="118787" name="Rectangle 3"/>
          <p:cNvSpPr>
            <a:spLocks noChangeArrowheads="1"/>
          </p:cNvSpPr>
          <p:nvPr/>
        </p:nvSpPr>
        <p:spPr bwMode="auto">
          <a:xfrm>
            <a:off x="228600" y="1412776"/>
            <a:ext cx="89154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609600" indent="-6096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990600" indent="-53340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314450" indent="-4572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r>
              <a:rPr lang="en-US" altLang="en-US" sz="2400" dirty="0"/>
              <a:t>Start with all pixels with the lowest possible value.</a:t>
            </a:r>
            <a:endParaRPr lang="en-US" altLang="en-US" sz="2400" dirty="0"/>
          </a:p>
          <a:p>
            <a:pPr lvl="1" eaLnBrk="1" hangingPunct="1"/>
            <a:r>
              <a:rPr lang="en-US" altLang="en-US" sz="2400" dirty="0"/>
              <a:t>These form the basis for initial watersheds</a:t>
            </a:r>
            <a:endParaRPr lang="en-US" altLang="en-US" sz="2400" dirty="0"/>
          </a:p>
          <a:p>
            <a:pPr eaLnBrk="1" hangingPunct="1"/>
            <a:r>
              <a:rPr lang="en-US" altLang="en-US" sz="2400" dirty="0"/>
              <a:t>For each intensity level k:</a:t>
            </a:r>
            <a:endParaRPr lang="en-US" altLang="en-US" sz="2400" dirty="0"/>
          </a:p>
          <a:p>
            <a:pPr lvl="1" eaLnBrk="1" hangingPunct="1"/>
            <a:r>
              <a:rPr lang="en-US" altLang="en-US" sz="2400" dirty="0"/>
              <a:t>For each group of pixels of intensity k</a:t>
            </a:r>
            <a:endParaRPr lang="en-US" altLang="en-US" sz="2400" dirty="0"/>
          </a:p>
          <a:p>
            <a:pPr lvl="2" eaLnBrk="1" hangingPunct="1">
              <a:buFont typeface="Arial" panose="020B0604020202020204" pitchFamily="34" charset="0"/>
              <a:buAutoNum type="arabicPeriod"/>
            </a:pPr>
            <a:r>
              <a:rPr lang="en-US" altLang="en-US" dirty="0"/>
              <a:t>If adjacent to exactly one existing region, add these pixels to that region</a:t>
            </a:r>
            <a:endParaRPr lang="en-US" altLang="en-US" dirty="0"/>
          </a:p>
          <a:p>
            <a:pPr lvl="2" eaLnBrk="1" hangingPunct="1">
              <a:buFont typeface="Arial" panose="020B0604020202020204" pitchFamily="34" charset="0"/>
              <a:buAutoNum type="arabicPeriod"/>
            </a:pPr>
            <a:r>
              <a:rPr lang="en-US" altLang="en-US" dirty="0"/>
              <a:t>Else if adjacent to more than one existing regions, mark as boundary</a:t>
            </a:r>
            <a:endParaRPr lang="en-US" altLang="en-US" dirty="0"/>
          </a:p>
          <a:p>
            <a:pPr lvl="2" eaLnBrk="1" hangingPunct="1">
              <a:buFont typeface="Arial" panose="020B0604020202020204" pitchFamily="34" charset="0"/>
              <a:buAutoNum type="arabicPeriod"/>
            </a:pPr>
            <a:r>
              <a:rPr lang="en-US" altLang="en-US" dirty="0"/>
              <a:t>Else start a new region</a:t>
            </a:r>
            <a:endParaRPr lang="en-US" altLang="en-US" dirty="0"/>
          </a:p>
        </p:txBody>
      </p:sp>
    </p:spTree>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pPr eaLnBrk="1" hangingPunct="1"/>
            <a:r>
              <a:rPr lang="en-US" altLang="zh-CN" sz="3200"/>
              <a:t>Watershed Segmentation: Examples</a:t>
            </a:r>
            <a:endParaRPr lang="en-US" altLang="zh-CN" sz="3200"/>
          </a:p>
        </p:txBody>
      </p:sp>
      <p:pic>
        <p:nvPicPr>
          <p:cNvPr id="119811"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01813" y="1317625"/>
            <a:ext cx="5419725" cy="539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198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2025" y="1508125"/>
            <a:ext cx="1746250" cy="301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19813" name="Rectangle 5"/>
          <p:cNvSpPr>
            <a:spLocks noChangeArrowheads="1"/>
          </p:cNvSpPr>
          <p:nvPr/>
        </p:nvSpPr>
        <p:spPr bwMode="auto">
          <a:xfrm>
            <a:off x="114300" y="1273175"/>
            <a:ext cx="1841500" cy="201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a:t>Watershed algorithm is often used on the gradient image instead of the original image.</a:t>
            </a:r>
            <a:endParaRPr lang="en-US" altLang="zh-CN" sz="1800"/>
          </a:p>
        </p:txBody>
      </p:sp>
      <p:sp>
        <p:nvSpPr>
          <p:cNvPr id="184326" name="Rectangle 6"/>
          <p:cNvSpPr>
            <a:spLocks noChangeArrowheads="1"/>
          </p:cNvSpPr>
          <p:nvPr/>
        </p:nvSpPr>
        <p:spPr bwMode="auto">
          <a:xfrm>
            <a:off x="4513263" y="1292225"/>
            <a:ext cx="2686050" cy="26987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4327" name="Rectangle 7"/>
          <p:cNvSpPr>
            <a:spLocks noChangeArrowheads="1"/>
          </p:cNvSpPr>
          <p:nvPr/>
        </p:nvSpPr>
        <p:spPr bwMode="auto">
          <a:xfrm>
            <a:off x="1790700" y="3984625"/>
            <a:ext cx="2686050" cy="26987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4328" name="Rectangle 8"/>
          <p:cNvSpPr>
            <a:spLocks noChangeArrowheads="1"/>
          </p:cNvSpPr>
          <p:nvPr/>
        </p:nvSpPr>
        <p:spPr bwMode="auto">
          <a:xfrm>
            <a:off x="4519613" y="3984625"/>
            <a:ext cx="2686050" cy="26987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84326"/>
                                        </p:tgtEl>
                                      </p:cBhvr>
                                    </p:animEffect>
                                    <p:set>
                                      <p:cBhvr>
                                        <p:cTn id="7" dur="1" fill="hold">
                                          <p:stCondLst>
                                            <p:cond delay="499"/>
                                          </p:stCondLst>
                                        </p:cTn>
                                        <p:tgtEl>
                                          <p:spTgt spid="18432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184327"/>
                                        </p:tgtEl>
                                      </p:cBhvr>
                                    </p:animEffect>
                                    <p:set>
                                      <p:cBhvr>
                                        <p:cTn id="12" dur="1" fill="hold">
                                          <p:stCondLst>
                                            <p:cond delay="499"/>
                                          </p:stCondLst>
                                        </p:cTn>
                                        <p:tgtEl>
                                          <p:spTgt spid="18432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184328"/>
                                        </p:tgtEl>
                                      </p:cBhvr>
                                    </p:animEffect>
                                    <p:set>
                                      <p:cBhvr>
                                        <p:cTn id="17" dur="1" fill="hold">
                                          <p:stCondLst>
                                            <p:cond delay="499"/>
                                          </p:stCondLst>
                                        </p:cTn>
                                        <p:tgtEl>
                                          <p:spTgt spid="1843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6" grpId="0" animBg="1"/>
      <p:bldP spid="184327" grpId="0" animBg="1"/>
      <p:bldP spid="18432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点、线和边缘检测</a:t>
            </a:r>
            <a:endParaRPr lang="zh-CN" altLang="en-US" dirty="0"/>
          </a:p>
        </p:txBody>
      </p:sp>
      <p:sp>
        <p:nvSpPr>
          <p:cNvPr id="3" name="内容占位符 2"/>
          <p:cNvSpPr>
            <a:spLocks noGrp="1"/>
          </p:cNvSpPr>
          <p:nvPr>
            <p:ph idx="1"/>
          </p:nvPr>
        </p:nvSpPr>
        <p:spPr/>
        <p:txBody>
          <a:bodyPr>
            <a:normAutofit/>
          </a:bodyPr>
          <a:lstStyle/>
          <a:p>
            <a:r>
              <a:rPr lang="en-US" altLang="zh-CN" dirty="0">
                <a:solidFill>
                  <a:srgbClr val="0066FF"/>
                </a:solidFill>
              </a:rPr>
              <a:t>Line Detection</a:t>
            </a:r>
            <a:r>
              <a:rPr lang="zh-CN" altLang="en-US" dirty="0">
                <a:solidFill>
                  <a:srgbClr val="0066FF"/>
                </a:solidFill>
              </a:rPr>
              <a:t>（直线检测）</a:t>
            </a:r>
            <a:endParaRPr lang="en-US" altLang="zh-CN" dirty="0">
              <a:solidFill>
                <a:srgbClr val="0066FF"/>
              </a:solidFill>
            </a:endParaRPr>
          </a:p>
          <a:p>
            <a:pPr lvl="1"/>
            <a:r>
              <a:rPr lang="zh-CN" altLang="en-US" dirty="0">
                <a:highlight>
                  <a:srgbClr val="FFFF00"/>
                </a:highlight>
              </a:rPr>
              <a:t>二阶导数会比一阶导数产生更强的响应和更细的边缘</a:t>
            </a:r>
            <a:endParaRPr lang="en-US" altLang="zh-CN" dirty="0"/>
          </a:p>
          <a:p>
            <a:pPr lvl="1"/>
            <a:r>
              <a:rPr lang="zh-CN" altLang="en-US" dirty="0">
                <a:highlight>
                  <a:srgbClr val="FFFF00"/>
                </a:highlight>
              </a:rPr>
              <a:t>二阶导数的双边缘效应需要小心应对</a:t>
            </a:r>
            <a:endParaRPr lang="en-US" altLang="zh-CN" dirty="0">
              <a:highlight>
                <a:srgbClr val="FFFF00"/>
              </a:highlight>
            </a:endParaRPr>
          </a:p>
          <a:p>
            <a:pPr lvl="1"/>
            <a:endParaRPr lang="en-US" altLang="zh-CN" dirty="0"/>
          </a:p>
          <a:p>
            <a:pPr lvl="1"/>
            <a:endParaRPr lang="zh-CN" altLang="en-US" dirty="0">
              <a:solidFill>
                <a:srgbClr val="0066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62050" y="409575"/>
            <a:ext cx="5749925" cy="576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2625" y="879475"/>
            <a:ext cx="1970088" cy="407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p:cNvSpPr txBox="1"/>
          <p:nvPr/>
        </p:nvSpPr>
        <p:spPr>
          <a:xfrm>
            <a:off x="7002006" y="5229200"/>
            <a:ext cx="2031325" cy="646331"/>
          </a:xfrm>
          <a:prstGeom prst="rect">
            <a:avLst/>
          </a:prstGeom>
          <a:solidFill>
            <a:srgbClr val="00CC00"/>
          </a:solidFill>
        </p:spPr>
        <p:txBody>
          <a:bodyPr wrap="none" rtlCol="0">
            <a:spAutoFit/>
          </a:bodyPr>
          <a:lstStyle/>
          <a:p>
            <a:pPr algn="ctr"/>
            <a:r>
              <a:rPr lang="zh-CN" altLang="en-US" dirty="0"/>
              <a:t>各向同性</a:t>
            </a:r>
            <a:endParaRPr lang="en-US" altLang="zh-CN" dirty="0"/>
          </a:p>
          <a:p>
            <a:pPr algn="ctr"/>
            <a:r>
              <a:rPr lang="zh-CN" altLang="en-US" dirty="0"/>
              <a:t>垂直、水平、对角</a:t>
            </a:r>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点、线和边缘检测</a:t>
            </a:r>
            <a:endParaRPr lang="zh-CN" altLang="en-US" dirty="0"/>
          </a:p>
        </p:txBody>
      </p:sp>
      <p:sp>
        <p:nvSpPr>
          <p:cNvPr id="3" name="内容占位符 2"/>
          <p:cNvSpPr>
            <a:spLocks noGrp="1"/>
          </p:cNvSpPr>
          <p:nvPr>
            <p:ph idx="1"/>
          </p:nvPr>
        </p:nvSpPr>
        <p:spPr/>
        <p:txBody>
          <a:bodyPr>
            <a:normAutofit/>
          </a:bodyPr>
          <a:lstStyle/>
          <a:p>
            <a:r>
              <a:rPr lang="zh-CN" altLang="en-US">
                <a:solidFill>
                  <a:srgbClr val="0066FF"/>
                </a:solidFill>
              </a:rPr>
              <a:t>检测特定方向的直线</a:t>
            </a:r>
            <a:endParaRPr lang="en-US" altLang="zh-CN" dirty="0">
              <a:solidFill>
                <a:srgbClr val="0066FF"/>
              </a:solidFill>
            </a:endParaRPr>
          </a:p>
          <a:p>
            <a:pPr lvl="1"/>
            <a:endParaRPr lang="zh-CN" altLang="en-US" dirty="0">
              <a:solidFill>
                <a:srgbClr val="0066FF"/>
              </a:solidFill>
            </a:endParaRPr>
          </a:p>
        </p:txBody>
      </p:sp>
      <p:pic>
        <p:nvPicPr>
          <p:cNvPr id="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4848" y="1844824"/>
            <a:ext cx="8156575" cy="2243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664" y="4239170"/>
            <a:ext cx="8712200" cy="47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Requires="a14">
          <p:sp>
            <p:nvSpPr>
              <p:cNvPr id="6" name="矩形 5"/>
              <p:cNvSpPr/>
              <p:nvPr/>
            </p:nvSpPr>
            <p:spPr>
              <a:xfrm>
                <a:off x="683568" y="4774785"/>
                <a:ext cx="7632848" cy="1144929"/>
              </a:xfrm>
              <a:prstGeom prst="rect">
                <a:avLst/>
              </a:prstGeom>
            </p:spPr>
            <p:txBody>
              <a:bodyPr wrap="square">
                <a:spAutoFit/>
              </a:bodyPr>
              <a:lstStyle/>
              <a:p>
                <a:pPr>
                  <a:lnSpc>
                    <a:spcPct val="114000"/>
                  </a:lnSpc>
                </a:pPr>
                <a:r>
                  <a:rPr lang="en-US" altLang="zh-CN" sz="2000" dirty="0">
                    <a:latin typeface="Times New Roman" panose="02020603050405020304" pitchFamily="18" charset="0"/>
                    <a:cs typeface="Times New Roman" panose="02020603050405020304" pitchFamily="18" charset="0"/>
                  </a:rPr>
                  <a:t>Let </a:t>
                </a:r>
                <a14:m>
                  <m:oMath xmlns:m="http://schemas.openxmlformats.org/officeDocument/2006/math">
                    <m:r>
                      <a:rPr lang="en-US" altLang="zh-CN" sz="2000" i="1" dirty="0" smtClean="0">
                        <a:solidFill>
                          <a:srgbClr val="0066FF"/>
                        </a:solidFill>
                        <a:latin typeface="Cambria Math" panose="02040503050406030204" pitchFamily="18" charset="0"/>
                        <a:cs typeface="Times New Roman" panose="02020603050405020304" pitchFamily="18" charset="0"/>
                      </a:rPr>
                      <m:t>𝑅</m:t>
                    </m:r>
                    <m:r>
                      <a:rPr lang="en-US" altLang="zh-CN" sz="2000" i="1" baseline="-25000" dirty="0">
                        <a:solidFill>
                          <a:srgbClr val="0066FF"/>
                        </a:solidFill>
                        <a:latin typeface="Cambria Math" panose="02040503050406030204" pitchFamily="18" charset="0"/>
                        <a:cs typeface="Times New Roman" panose="02020603050405020304" pitchFamily="18" charset="0"/>
                      </a:rPr>
                      <m:t>1</m:t>
                    </m:r>
                    <m:r>
                      <a:rPr lang="en-US" altLang="zh-CN" sz="2000" i="1" dirty="0">
                        <a:solidFill>
                          <a:srgbClr val="0066FF"/>
                        </a:solidFill>
                        <a:latin typeface="Cambria Math" panose="02040503050406030204" pitchFamily="18" charset="0"/>
                        <a:cs typeface="Times New Roman" panose="02020603050405020304" pitchFamily="18" charset="0"/>
                      </a:rPr>
                      <m:t>, </m:t>
                    </m:r>
                    <m:r>
                      <a:rPr lang="en-US" altLang="zh-CN" sz="2000" i="1" dirty="0">
                        <a:solidFill>
                          <a:srgbClr val="0066FF"/>
                        </a:solidFill>
                        <a:latin typeface="Cambria Math" panose="02040503050406030204" pitchFamily="18" charset="0"/>
                        <a:cs typeface="Times New Roman" panose="02020603050405020304" pitchFamily="18" charset="0"/>
                      </a:rPr>
                      <m:t>𝑅</m:t>
                    </m:r>
                    <m:r>
                      <a:rPr lang="en-US" altLang="zh-CN" sz="2000" i="1" baseline="-25000" dirty="0">
                        <a:solidFill>
                          <a:srgbClr val="0066FF"/>
                        </a:solidFill>
                        <a:latin typeface="Cambria Math" panose="02040503050406030204" pitchFamily="18" charset="0"/>
                        <a:cs typeface="Times New Roman" panose="02020603050405020304" pitchFamily="18" charset="0"/>
                      </a:rPr>
                      <m:t>2</m:t>
                    </m:r>
                    <m:r>
                      <a:rPr lang="en-US" altLang="zh-CN" sz="2000" i="1" dirty="0">
                        <a:solidFill>
                          <a:srgbClr val="0066FF"/>
                        </a:solidFill>
                        <a:latin typeface="Cambria Math" panose="02040503050406030204" pitchFamily="18" charset="0"/>
                        <a:cs typeface="Times New Roman" panose="02020603050405020304" pitchFamily="18" charset="0"/>
                      </a:rPr>
                      <m:t>, </m:t>
                    </m:r>
                    <m:r>
                      <a:rPr lang="en-US" altLang="zh-CN" sz="2000" i="1" dirty="0">
                        <a:solidFill>
                          <a:srgbClr val="0066FF"/>
                        </a:solidFill>
                        <a:latin typeface="Cambria Math" panose="02040503050406030204" pitchFamily="18" charset="0"/>
                        <a:cs typeface="Times New Roman" panose="02020603050405020304" pitchFamily="18" charset="0"/>
                      </a:rPr>
                      <m:t>𝑅</m:t>
                    </m:r>
                    <m:r>
                      <a:rPr lang="en-US" altLang="zh-CN" sz="2000" i="1" baseline="-25000" dirty="0">
                        <a:solidFill>
                          <a:srgbClr val="0066FF"/>
                        </a:solidFill>
                        <a:latin typeface="Cambria Math" panose="02040503050406030204" pitchFamily="18" charset="0"/>
                        <a:cs typeface="Times New Roman" panose="02020603050405020304" pitchFamily="18" charset="0"/>
                      </a:rPr>
                      <m:t>3</m:t>
                    </m:r>
                    <m:r>
                      <a:rPr lang="en-US" altLang="zh-CN" sz="2000" i="1" dirty="0">
                        <a:solidFill>
                          <a:srgbClr val="0066FF"/>
                        </a:solidFill>
                        <a:latin typeface="Cambria Math" panose="02040503050406030204" pitchFamily="18" charset="0"/>
                        <a:cs typeface="Times New Roman" panose="02020603050405020304" pitchFamily="18" charset="0"/>
                      </a:rPr>
                      <m:t>, </m:t>
                    </m:r>
                    <m:r>
                      <m:rPr>
                        <m:sty m:val="p"/>
                      </m:rPr>
                      <a:rPr lang="en-US" altLang="zh-CN" sz="2000" i="0" dirty="0">
                        <a:solidFill>
                          <a:srgbClr val="0066FF"/>
                        </a:solidFill>
                        <a:latin typeface="Cambria Math" panose="02040503050406030204" pitchFamily="18" charset="0"/>
                        <a:cs typeface="Times New Roman" panose="02020603050405020304" pitchFamily="18" charset="0"/>
                      </a:rPr>
                      <m:t>and</m:t>
                    </m:r>
                    <m:r>
                      <a:rPr lang="en-US" altLang="zh-CN" sz="2000" i="1" dirty="0">
                        <a:solidFill>
                          <a:srgbClr val="0066FF"/>
                        </a:solidFill>
                        <a:latin typeface="Cambria Math" panose="02040503050406030204" pitchFamily="18" charset="0"/>
                        <a:cs typeface="Times New Roman" panose="02020603050405020304" pitchFamily="18" charset="0"/>
                      </a:rPr>
                      <m:t> </m:t>
                    </m:r>
                    <m:r>
                      <a:rPr lang="en-US" altLang="zh-CN" sz="2000" i="1" dirty="0">
                        <a:solidFill>
                          <a:srgbClr val="0066FF"/>
                        </a:solidFill>
                        <a:latin typeface="Cambria Math" panose="02040503050406030204" pitchFamily="18" charset="0"/>
                        <a:cs typeface="Times New Roman" panose="02020603050405020304" pitchFamily="18" charset="0"/>
                      </a:rPr>
                      <m:t>𝑅</m:t>
                    </m:r>
                    <m:r>
                      <a:rPr lang="en-US" altLang="zh-CN" sz="2000" i="1" baseline="-25000" dirty="0">
                        <a:solidFill>
                          <a:srgbClr val="0066FF"/>
                        </a:solidFill>
                        <a:latin typeface="Cambria Math" panose="02040503050406030204" pitchFamily="18" charset="0"/>
                        <a:cs typeface="Times New Roman" panose="02020603050405020304" pitchFamily="18" charset="0"/>
                      </a:rPr>
                      <m:t>4</m:t>
                    </m:r>
                    <m:r>
                      <a:rPr lang="en-US" altLang="zh-CN" sz="2000" i="1" dirty="0">
                        <a:solidFill>
                          <a:srgbClr val="0066FF"/>
                        </a:solidFill>
                        <a:latin typeface="Cambria Math" panose="02040503050406030204" pitchFamily="18" charset="0"/>
                        <a:cs typeface="Times New Roman" panose="02020603050405020304" pitchFamily="18" charset="0"/>
                      </a:rPr>
                      <m:t> </m:t>
                    </m:r>
                  </m:oMath>
                </a14:m>
                <a:r>
                  <a:rPr lang="en-US" altLang="zh-CN" sz="2000" dirty="0">
                    <a:latin typeface="Times New Roman" panose="02020603050405020304" pitchFamily="18" charset="0"/>
                    <a:cs typeface="Times New Roman" panose="02020603050405020304" pitchFamily="18" charset="0"/>
                  </a:rPr>
                  <a:t>denote the responses of the masks in Fig. 10.6. If, at a given point in the image, </a:t>
                </a:r>
                <a14:m>
                  <m:oMath xmlns:m="http://schemas.openxmlformats.org/officeDocument/2006/math">
                    <m:r>
                      <a:rPr lang="en-US" altLang="zh-CN" sz="2000" i="1" dirty="0" smtClean="0">
                        <a:solidFill>
                          <a:srgbClr val="0066FF"/>
                        </a:solidFill>
                        <a:latin typeface="Cambria Math" panose="02040503050406030204" pitchFamily="18" charset="0"/>
                        <a:cs typeface="Times New Roman" panose="02020603050405020304" pitchFamily="18" charset="0"/>
                      </a:rPr>
                      <m:t>|</m:t>
                    </m:r>
                    <m:r>
                      <a:rPr lang="en-US" altLang="zh-CN" sz="2000" i="1" dirty="0" err="1">
                        <a:solidFill>
                          <a:srgbClr val="0066FF"/>
                        </a:solidFill>
                        <a:latin typeface="Cambria Math" panose="02040503050406030204" pitchFamily="18" charset="0"/>
                        <a:cs typeface="Times New Roman" panose="02020603050405020304" pitchFamily="18" charset="0"/>
                      </a:rPr>
                      <m:t>𝑅</m:t>
                    </m:r>
                    <m:r>
                      <a:rPr lang="en-US" altLang="zh-CN" sz="2000" i="1" baseline="-25000" dirty="0" err="1">
                        <a:solidFill>
                          <a:srgbClr val="0066FF"/>
                        </a:solidFill>
                        <a:latin typeface="Cambria Math" panose="02040503050406030204" pitchFamily="18" charset="0"/>
                        <a:cs typeface="Times New Roman" panose="02020603050405020304" pitchFamily="18" charset="0"/>
                      </a:rPr>
                      <m:t>𝑘</m:t>
                    </m:r>
                    <m:r>
                      <a:rPr lang="en-US" altLang="zh-CN" sz="2000" i="1" dirty="0">
                        <a:solidFill>
                          <a:srgbClr val="0066FF"/>
                        </a:solidFill>
                        <a:latin typeface="Cambria Math" panose="02040503050406030204" pitchFamily="18" charset="0"/>
                        <a:cs typeface="Times New Roman" panose="02020603050405020304" pitchFamily="18" charset="0"/>
                      </a:rPr>
                      <m:t>|&gt;|</m:t>
                    </m:r>
                    <m:r>
                      <a:rPr lang="en-US" altLang="zh-CN" sz="2000" i="1" dirty="0" err="1">
                        <a:solidFill>
                          <a:srgbClr val="0066FF"/>
                        </a:solidFill>
                        <a:latin typeface="Cambria Math" panose="02040503050406030204" pitchFamily="18" charset="0"/>
                        <a:cs typeface="Times New Roman" panose="02020603050405020304" pitchFamily="18" charset="0"/>
                      </a:rPr>
                      <m:t>𝑅</m:t>
                    </m:r>
                    <m:r>
                      <a:rPr lang="en-US" altLang="zh-CN" sz="2000" i="1" baseline="-25000" dirty="0" err="1">
                        <a:solidFill>
                          <a:srgbClr val="0066FF"/>
                        </a:solidFill>
                        <a:latin typeface="Cambria Math" panose="02040503050406030204" pitchFamily="18" charset="0"/>
                        <a:cs typeface="Times New Roman" panose="02020603050405020304" pitchFamily="18" charset="0"/>
                      </a:rPr>
                      <m:t>𝑗</m:t>
                    </m:r>
                    <m:r>
                      <a:rPr lang="en-US" altLang="zh-CN" sz="2000" i="1" dirty="0">
                        <a:solidFill>
                          <a:srgbClr val="0066FF"/>
                        </a:solidFill>
                        <a:latin typeface="Cambria Math" panose="02040503050406030204" pitchFamily="18" charset="0"/>
                        <a:cs typeface="Times New Roman" panose="02020603050405020304" pitchFamily="18" charset="0"/>
                      </a:rPr>
                      <m:t>|</m:t>
                    </m:r>
                  </m:oMath>
                </a14:m>
                <a:r>
                  <a:rPr lang="en-US" altLang="zh-CN" sz="2000" dirty="0">
                    <a:latin typeface="Times New Roman" panose="02020603050405020304" pitchFamily="18" charset="0"/>
                    <a:cs typeface="Times New Roman" panose="02020603050405020304" pitchFamily="18" charset="0"/>
                  </a:rPr>
                  <a:t>, for all </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rPr>
                      <m:t>𝑗</m:t>
                    </m:r>
                    <m:r>
                      <a:rPr lang="en-US" altLang="zh-CN" sz="2000" i="1" dirty="0" smtClean="0">
                        <a:latin typeface="Cambria Math" panose="02040503050406030204" pitchFamily="18" charset="0"/>
                        <a:cs typeface="Times New Roman" panose="02020603050405020304" pitchFamily="18" charset="0"/>
                      </a:rPr>
                      <m:t>≠</m:t>
                    </m:r>
                    <m:r>
                      <a:rPr lang="en-US" altLang="zh-CN" sz="2000" i="1" dirty="0" smtClean="0">
                        <a:latin typeface="Cambria Math" panose="02040503050406030204" pitchFamily="18" charset="0"/>
                        <a:cs typeface="Times New Roman" panose="02020603050405020304" pitchFamily="18" charset="0"/>
                      </a:rPr>
                      <m:t>𝑘</m:t>
                    </m:r>
                  </m:oMath>
                </a14:m>
                <a:r>
                  <a:rPr lang="en-US" altLang="zh-CN" sz="2000" dirty="0">
                    <a:latin typeface="Times New Roman" panose="02020603050405020304" pitchFamily="18" charset="0"/>
                    <a:cs typeface="Times New Roman" panose="02020603050405020304" pitchFamily="18" charset="0"/>
                  </a:rPr>
                  <a:t>, that point is said to be more likely associated with a line in the direction of mask k.</a:t>
                </a:r>
                <a:endParaRPr lang="en-US" altLang="zh-CN" sz="2000" dirty="0">
                  <a:latin typeface="Times New Roman" panose="02020603050405020304" pitchFamily="18" charset="0"/>
                  <a:cs typeface="Times New Roman" panose="02020603050405020304" pitchFamily="18" charset="0"/>
                </a:endParaRPr>
              </a:p>
            </p:txBody>
          </p:sp>
        </mc:Choice>
        <mc:Fallback>
          <p:sp>
            <p:nvSpPr>
              <p:cNvPr id="6" name="矩形 5"/>
              <p:cNvSpPr>
                <a:spLocks noRot="1" noChangeAspect="1" noMove="1" noResize="1" noEditPoints="1" noAdjustHandles="1" noChangeArrowheads="1" noChangeShapeType="1" noTextEdit="1"/>
              </p:cNvSpPr>
              <p:nvPr/>
            </p:nvSpPr>
            <p:spPr>
              <a:xfrm>
                <a:off x="683568" y="4774785"/>
                <a:ext cx="7632848" cy="1144929"/>
              </a:xfrm>
              <a:prstGeom prst="rect">
                <a:avLst/>
              </a:prstGeom>
              <a:blipFill rotWithShape="1">
                <a:blip r:embed="rId3"/>
                <a:stretch>
                  <a:fillRect l="-4" t="-19" r="6" b="21"/>
                </a:stretch>
              </a:blipFill>
            </p:spPr>
            <p:txBody>
              <a:bodyPr/>
              <a:lstStyle/>
              <a:p>
                <a:r>
                  <a:rPr lang="zh-CN" altLang="en-US">
                    <a:noFill/>
                  </a:rPr>
                  <a:t> </a:t>
                </a:r>
              </a:p>
            </p:txBody>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46263" y="285750"/>
            <a:ext cx="4344987" cy="652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5563" y="277813"/>
            <a:ext cx="1535112" cy="6180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线形标注 1 1"/>
          <p:cNvSpPr/>
          <p:nvPr/>
        </p:nvSpPr>
        <p:spPr>
          <a:xfrm>
            <a:off x="179512" y="5085184"/>
            <a:ext cx="1152128" cy="1224136"/>
          </a:xfrm>
          <a:prstGeom prst="borderCallout1">
            <a:avLst>
              <a:gd name="adj1" fmla="val 41678"/>
              <a:gd name="adj2" fmla="val 106559"/>
              <a:gd name="adj3" fmla="val 57826"/>
              <a:gd name="adj4" fmla="val 141060"/>
            </a:avLst>
          </a:prstGeom>
          <a:solidFill>
            <a:srgbClr val="00CC00"/>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水平和垂直方向的直线未检测出来</a:t>
            </a:r>
            <a:endParaRPr lang="zh-CN" altLang="en-US" dirty="0">
              <a:solidFill>
                <a:schemeClr val="tx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点、线和边缘检测</a:t>
            </a:r>
            <a:endParaRPr lang="zh-CN" altLang="en-US" dirty="0"/>
          </a:p>
        </p:txBody>
      </p:sp>
      <p:sp>
        <p:nvSpPr>
          <p:cNvPr id="3" name="内容占位符 2"/>
          <p:cNvSpPr>
            <a:spLocks noGrp="1"/>
          </p:cNvSpPr>
          <p:nvPr>
            <p:ph idx="1"/>
          </p:nvPr>
        </p:nvSpPr>
        <p:spPr/>
        <p:txBody>
          <a:bodyPr>
            <a:normAutofit/>
          </a:bodyPr>
          <a:lstStyle/>
          <a:p>
            <a:r>
              <a:rPr lang="zh-CN" altLang="en-US" dirty="0">
                <a:solidFill>
                  <a:srgbClr val="0066FF"/>
                </a:solidFill>
              </a:rPr>
              <a:t>边缘模型</a:t>
            </a:r>
            <a:endParaRPr lang="en-US" altLang="zh-CN" dirty="0">
              <a:solidFill>
                <a:srgbClr val="0066FF"/>
              </a:solidFill>
            </a:endParaRPr>
          </a:p>
          <a:p>
            <a:pPr lvl="1"/>
            <a:r>
              <a:rPr lang="zh-CN" altLang="en-US" dirty="0">
                <a:solidFill>
                  <a:srgbClr val="0066FF"/>
                </a:solidFill>
              </a:rPr>
              <a:t>边缘</a:t>
            </a:r>
            <a:r>
              <a:rPr lang="zh-CN" altLang="en-US" dirty="0"/>
              <a:t>是亮度函数改变剧烈的地方</a:t>
            </a:r>
            <a:endParaRPr lang="en-US" altLang="zh-CN" dirty="0"/>
          </a:p>
          <a:p>
            <a:pPr lvl="1"/>
            <a:r>
              <a:rPr lang="zh-CN" altLang="en-US" dirty="0"/>
              <a:t>边缘模型</a:t>
            </a:r>
            <a:endParaRPr lang="en-US" altLang="zh-CN" dirty="0"/>
          </a:p>
          <a:p>
            <a:pPr lvl="1"/>
            <a:endParaRPr lang="zh-CN" altLang="en-US" dirty="0">
              <a:solidFill>
                <a:srgbClr val="0066FF"/>
              </a:solidFill>
            </a:endParaRPr>
          </a:p>
        </p:txBody>
      </p:sp>
      <p:pic>
        <p:nvPicPr>
          <p:cNvPr id="7"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1520" y="3284984"/>
            <a:ext cx="8605837" cy="193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1125" y="5445224"/>
            <a:ext cx="1412875" cy="1412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文本框 8"/>
          <p:cNvSpPr txBox="1"/>
          <p:nvPr/>
        </p:nvSpPr>
        <p:spPr>
          <a:xfrm>
            <a:off x="243816" y="5416245"/>
            <a:ext cx="1675908" cy="400110"/>
          </a:xfrm>
          <a:prstGeom prst="rect">
            <a:avLst/>
          </a:prstGeom>
          <a:solidFill>
            <a:srgbClr val="00CC00"/>
          </a:solidFill>
        </p:spPr>
        <p:txBody>
          <a:bodyPr wrap="none" rtlCol="0">
            <a:spAutoFit/>
          </a:bodyPr>
          <a:lstStyle/>
          <a:p>
            <a:r>
              <a:rPr lang="en-US" altLang="zh-CN" sz="2000" dirty="0"/>
              <a:t>Step</a:t>
            </a:r>
            <a:r>
              <a:rPr lang="zh-CN" altLang="en-US" sz="2000" dirty="0"/>
              <a:t>（台阶）</a:t>
            </a:r>
            <a:endParaRPr lang="zh-CN" altLang="en-US" sz="2000" dirty="0"/>
          </a:p>
        </p:txBody>
      </p:sp>
      <p:sp>
        <p:nvSpPr>
          <p:cNvPr id="10" name="文本框 9"/>
          <p:cNvSpPr txBox="1"/>
          <p:nvPr/>
        </p:nvSpPr>
        <p:spPr>
          <a:xfrm>
            <a:off x="3203848" y="5416245"/>
            <a:ext cx="1813317" cy="400110"/>
          </a:xfrm>
          <a:prstGeom prst="rect">
            <a:avLst/>
          </a:prstGeom>
          <a:solidFill>
            <a:srgbClr val="00CC00"/>
          </a:solidFill>
        </p:spPr>
        <p:txBody>
          <a:bodyPr wrap="none" rtlCol="0">
            <a:spAutoFit/>
          </a:bodyPr>
          <a:lstStyle/>
          <a:p>
            <a:r>
              <a:rPr lang="en-US" altLang="zh-CN" sz="2000" dirty="0"/>
              <a:t>Ramp</a:t>
            </a:r>
            <a:r>
              <a:rPr lang="zh-CN" altLang="en-US" sz="2000" dirty="0"/>
              <a:t>（斜坡）</a:t>
            </a:r>
            <a:endParaRPr lang="zh-CN" altLang="en-US" sz="2000" dirty="0"/>
          </a:p>
        </p:txBody>
      </p:sp>
      <p:sp>
        <p:nvSpPr>
          <p:cNvPr id="11" name="文本框 10"/>
          <p:cNvSpPr txBox="1"/>
          <p:nvPr/>
        </p:nvSpPr>
        <p:spPr>
          <a:xfrm>
            <a:off x="6084168" y="5416245"/>
            <a:ext cx="1692643" cy="400110"/>
          </a:xfrm>
          <a:prstGeom prst="rect">
            <a:avLst/>
          </a:prstGeom>
          <a:solidFill>
            <a:srgbClr val="00CC00"/>
          </a:solidFill>
        </p:spPr>
        <p:txBody>
          <a:bodyPr wrap="none" rtlCol="0">
            <a:spAutoFit/>
          </a:bodyPr>
          <a:lstStyle/>
          <a:p>
            <a:r>
              <a:rPr lang="en-US" altLang="zh-CN" sz="2000" dirty="0"/>
              <a:t>Roof</a:t>
            </a:r>
            <a:r>
              <a:rPr lang="zh-CN" altLang="en-US" sz="2000" dirty="0"/>
              <a:t>（屋顶）</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par>
                                <p:cTn id="8" presetID="5"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heckerboard(across)">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92213" y="26988"/>
            <a:ext cx="7072312" cy="546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963" y="5435600"/>
            <a:ext cx="7256462" cy="1109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3388" y="439738"/>
            <a:ext cx="6975475" cy="514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8550" y="723900"/>
            <a:ext cx="1695450" cy="319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390775" y="233363"/>
            <a:ext cx="3775075" cy="559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0938" y="5892800"/>
            <a:ext cx="6202362"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ltLang="zh-CN" sz="4000" dirty="0"/>
              <a:t>Contents</a:t>
            </a:r>
            <a:endParaRPr lang="en-US" altLang="zh-CN" sz="4000" dirty="0"/>
          </a:p>
        </p:txBody>
      </p:sp>
      <p:sp>
        <p:nvSpPr>
          <p:cNvPr id="4099" name="Rectangle 3"/>
          <p:cNvSpPr>
            <a:spLocks noGrp="1" noChangeArrowheads="1"/>
          </p:cNvSpPr>
          <p:nvPr>
            <p:ph idx="1"/>
          </p:nvPr>
        </p:nvSpPr>
        <p:spPr>
          <a:xfrm>
            <a:off x="374848" y="1052736"/>
            <a:ext cx="8769152" cy="5040560"/>
          </a:xfrm>
        </p:spPr>
        <p:txBody>
          <a:bodyPr>
            <a:normAutofit/>
          </a:bodyPr>
          <a:lstStyle/>
          <a:p>
            <a:pPr>
              <a:lnSpc>
                <a:spcPct val="120000"/>
              </a:lnSpc>
            </a:pPr>
            <a:r>
              <a:rPr lang="en-US" altLang="zh-CN" sz="2400" dirty="0"/>
              <a:t>Fundamentals</a:t>
            </a:r>
            <a:endParaRPr lang="en-US" altLang="zh-CN" sz="2400" dirty="0"/>
          </a:p>
          <a:p>
            <a:pPr>
              <a:lnSpc>
                <a:spcPct val="120000"/>
              </a:lnSpc>
            </a:pPr>
            <a:r>
              <a:rPr lang="en-US" altLang="zh-CN" sz="2400" dirty="0"/>
              <a:t>Point, Line, and Edge Detection</a:t>
            </a:r>
            <a:r>
              <a:rPr lang="zh-CN" altLang="en-US" sz="2400" dirty="0"/>
              <a:t>（点、线和边缘检测）</a:t>
            </a:r>
            <a:r>
              <a:rPr lang="en-US" altLang="zh-CN" sz="2400" dirty="0"/>
              <a:t> </a:t>
            </a:r>
            <a:endParaRPr lang="en-US" altLang="zh-CN" sz="2400" dirty="0"/>
          </a:p>
          <a:p>
            <a:pPr>
              <a:lnSpc>
                <a:spcPct val="120000"/>
              </a:lnSpc>
            </a:pPr>
            <a:r>
              <a:rPr lang="en-US" altLang="zh-CN" sz="2400" dirty="0" err="1"/>
              <a:t>Thresholding</a:t>
            </a:r>
            <a:r>
              <a:rPr lang="zh-CN" altLang="en-US" sz="2400" dirty="0"/>
              <a:t>（阈值处理）</a:t>
            </a:r>
            <a:endParaRPr lang="en-US" altLang="zh-CN" sz="2400" dirty="0"/>
          </a:p>
          <a:p>
            <a:pPr>
              <a:lnSpc>
                <a:spcPct val="120000"/>
              </a:lnSpc>
            </a:pPr>
            <a:r>
              <a:rPr lang="en-US" altLang="zh-CN" sz="2400" dirty="0"/>
              <a:t>Region-Based Segmentation</a:t>
            </a:r>
            <a:r>
              <a:rPr lang="zh-CN" altLang="en-US" sz="2400" dirty="0"/>
              <a:t>（基于区域的分割）</a:t>
            </a:r>
            <a:endParaRPr lang="zh-CN" altLang="en-US" sz="2400" dirty="0"/>
          </a:p>
          <a:p>
            <a:pPr>
              <a:lnSpc>
                <a:spcPct val="120000"/>
              </a:lnSpc>
            </a:pPr>
            <a:r>
              <a:rPr lang="en-US" altLang="zh-CN" sz="2400" dirty="0"/>
              <a:t>Segmentation Using Morphological Watersheds</a:t>
            </a:r>
            <a:r>
              <a:rPr lang="zh-CN" altLang="en-US" sz="2400" dirty="0"/>
              <a:t>（形态学分水岭）</a:t>
            </a:r>
            <a:endParaRPr lang="en-US" altLang="zh-CN"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点、线和边缘检测</a:t>
            </a:r>
            <a:endParaRPr lang="zh-CN" altLang="en-US" dirty="0"/>
          </a:p>
        </p:txBody>
      </p:sp>
      <p:sp>
        <p:nvSpPr>
          <p:cNvPr id="3" name="内容占位符 2"/>
          <p:cNvSpPr>
            <a:spLocks noGrp="1"/>
          </p:cNvSpPr>
          <p:nvPr>
            <p:ph idx="1"/>
          </p:nvPr>
        </p:nvSpPr>
        <p:spPr/>
        <p:txBody>
          <a:bodyPr>
            <a:normAutofit/>
          </a:bodyPr>
          <a:lstStyle/>
          <a:p>
            <a:r>
              <a:rPr lang="zh-CN" altLang="en-US" dirty="0">
                <a:solidFill>
                  <a:srgbClr val="0066FF"/>
                </a:solidFill>
              </a:rPr>
              <a:t>边缘检测的一般步骤</a:t>
            </a:r>
            <a:endParaRPr lang="en-US" altLang="zh-CN" dirty="0">
              <a:solidFill>
                <a:srgbClr val="0066FF"/>
              </a:solidFill>
            </a:endParaRPr>
          </a:p>
          <a:p>
            <a:pPr marL="971550" lvl="1" indent="-514350">
              <a:buFont typeface="+mj-lt"/>
              <a:buAutoNum type="arabicPeriod"/>
            </a:pPr>
            <a:r>
              <a:rPr lang="zh-CN" altLang="en-US" dirty="0"/>
              <a:t>为减少噪声影响进行图像平滑操作</a:t>
            </a:r>
            <a:endParaRPr lang="en-US" altLang="zh-CN" dirty="0"/>
          </a:p>
          <a:p>
            <a:pPr marL="971550" lvl="1" indent="-514350">
              <a:buFont typeface="+mj-lt"/>
              <a:buAutoNum type="arabicPeriod"/>
            </a:pPr>
            <a:r>
              <a:rPr lang="zh-CN" altLang="en-US" dirty="0"/>
              <a:t>检测边缘点</a:t>
            </a:r>
            <a:endParaRPr lang="en-US" altLang="zh-CN" dirty="0"/>
          </a:p>
          <a:p>
            <a:pPr marL="971550" lvl="1" indent="-514350">
              <a:buFont typeface="+mj-lt"/>
              <a:buAutoNum type="arabicPeriod"/>
            </a:pPr>
            <a:r>
              <a:rPr lang="zh-CN" altLang="en-US" dirty="0"/>
              <a:t>定位边缘</a:t>
            </a:r>
            <a:endParaRPr lang="en-US" altLang="zh-CN" dirty="0"/>
          </a:p>
          <a:p>
            <a:pPr lvl="1"/>
            <a:endParaRPr lang="zh-CN" altLang="en-US" dirty="0">
              <a:solidFill>
                <a:srgbClr val="0066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3"/>
          <p:cNvGraphicFramePr>
            <a:graphicFrameLocks noChangeAspect="1"/>
          </p:cNvGraphicFramePr>
          <p:nvPr/>
        </p:nvGraphicFramePr>
        <p:xfrm>
          <a:off x="2339752" y="1496040"/>
          <a:ext cx="4531424" cy="4885288"/>
        </p:xfrm>
        <a:graphic>
          <a:graphicData uri="http://schemas.openxmlformats.org/presentationml/2006/ole">
            <mc:AlternateContent xmlns:mc="http://schemas.openxmlformats.org/markup-compatibility/2006">
              <mc:Choice xmlns:v="urn:schemas-microsoft-com:vml" Requires="v">
                <p:oleObj spid="_x0000_s15508" name="Equation" r:id="rId1" imgW="2438400" imgH="2628900" progId="Equation.DSMT4">
                  <p:embed/>
                </p:oleObj>
              </mc:Choice>
              <mc:Fallback>
                <p:oleObj name="Equation" r:id="rId1" imgW="2438400" imgH="2628900" progId="Equation.DSMT4">
                  <p:embed/>
                  <p:pic>
                    <p:nvPicPr>
                      <p:cNvPr id="0" name="图片 155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1496040"/>
                        <a:ext cx="4531424" cy="4885288"/>
                      </a:xfrm>
                      <a:prstGeom prst="rect">
                        <a:avLst/>
                      </a:prstGeom>
                      <a:solidFill>
                        <a:schemeClr val="bg1"/>
                      </a:solidFill>
                      <a:ln>
                        <a:noFill/>
                      </a:ln>
                      <a:effectLst/>
                    </p:spPr>
                  </p:pic>
                </p:oleObj>
              </mc:Fallback>
            </mc:AlternateContent>
          </a:graphicData>
        </a:graphic>
      </p:graphicFrame>
      <p:sp>
        <p:nvSpPr>
          <p:cNvPr id="2" name="标题 1"/>
          <p:cNvSpPr>
            <a:spLocks noGrp="1"/>
          </p:cNvSpPr>
          <p:nvPr>
            <p:ph type="title"/>
          </p:nvPr>
        </p:nvSpPr>
        <p:spPr/>
        <p:txBody>
          <a:bodyPr/>
          <a:lstStyle/>
          <a:p>
            <a:r>
              <a:rPr lang="en-US" altLang="zh-CN" dirty="0"/>
              <a:t>2.</a:t>
            </a:r>
            <a:r>
              <a:rPr lang="zh-CN" altLang="en-US" dirty="0"/>
              <a:t>点、线和边缘检测</a:t>
            </a:r>
            <a:endParaRPr lang="zh-CN" altLang="en-US" dirty="0"/>
          </a:p>
        </p:txBody>
      </p:sp>
      <p:sp>
        <p:nvSpPr>
          <p:cNvPr id="3" name="内容占位符 2"/>
          <p:cNvSpPr>
            <a:spLocks noGrp="1"/>
          </p:cNvSpPr>
          <p:nvPr>
            <p:ph idx="1"/>
          </p:nvPr>
        </p:nvSpPr>
        <p:spPr/>
        <p:txBody>
          <a:bodyPr>
            <a:normAutofit/>
          </a:bodyPr>
          <a:lstStyle/>
          <a:p>
            <a:r>
              <a:rPr lang="zh-CN" altLang="en-US" dirty="0">
                <a:solidFill>
                  <a:srgbClr val="0066FF"/>
                </a:solidFill>
              </a:rPr>
              <a:t>基本的边缘检测</a:t>
            </a:r>
            <a:endParaRPr lang="en-US" altLang="zh-CN" dirty="0">
              <a:solidFill>
                <a:srgbClr val="0066FF"/>
              </a:solidFill>
            </a:endParaRPr>
          </a:p>
        </p:txBody>
      </p:sp>
      <p:sp>
        <p:nvSpPr>
          <p:cNvPr id="5" name="文本框 4"/>
          <p:cNvSpPr txBox="1"/>
          <p:nvPr/>
        </p:nvSpPr>
        <p:spPr>
          <a:xfrm>
            <a:off x="827584" y="2060848"/>
            <a:ext cx="697627" cy="400110"/>
          </a:xfrm>
          <a:prstGeom prst="rect">
            <a:avLst/>
          </a:prstGeom>
          <a:solidFill>
            <a:srgbClr val="00CC00"/>
          </a:solidFill>
        </p:spPr>
        <p:txBody>
          <a:bodyPr wrap="none" rtlCol="0">
            <a:spAutoFit/>
          </a:bodyPr>
          <a:lstStyle/>
          <a:p>
            <a:r>
              <a:rPr lang="zh-CN" altLang="en-US" sz="2000" dirty="0"/>
              <a:t>梯度</a:t>
            </a:r>
            <a:endParaRPr lang="zh-CN" altLang="en-US" sz="2000" dirty="0"/>
          </a:p>
        </p:txBody>
      </p:sp>
      <p:sp>
        <p:nvSpPr>
          <p:cNvPr id="6" name="文本框 5"/>
          <p:cNvSpPr txBox="1"/>
          <p:nvPr/>
        </p:nvSpPr>
        <p:spPr>
          <a:xfrm>
            <a:off x="827584" y="3140968"/>
            <a:ext cx="1210588" cy="400110"/>
          </a:xfrm>
          <a:prstGeom prst="rect">
            <a:avLst/>
          </a:prstGeom>
          <a:solidFill>
            <a:srgbClr val="00CC00"/>
          </a:solidFill>
        </p:spPr>
        <p:txBody>
          <a:bodyPr wrap="none" rtlCol="0">
            <a:spAutoFit/>
          </a:bodyPr>
          <a:lstStyle/>
          <a:p>
            <a:r>
              <a:rPr lang="zh-CN" altLang="en-US" sz="2000" dirty="0"/>
              <a:t>梯度幅度</a:t>
            </a:r>
            <a:endParaRPr lang="zh-CN" altLang="en-US" sz="2000" dirty="0"/>
          </a:p>
        </p:txBody>
      </p:sp>
      <p:sp>
        <p:nvSpPr>
          <p:cNvPr id="7" name="文本框 6"/>
          <p:cNvSpPr txBox="1"/>
          <p:nvPr/>
        </p:nvSpPr>
        <p:spPr>
          <a:xfrm>
            <a:off x="827584" y="4139017"/>
            <a:ext cx="1222771" cy="400110"/>
          </a:xfrm>
          <a:prstGeom prst="rect">
            <a:avLst/>
          </a:prstGeom>
          <a:solidFill>
            <a:srgbClr val="00CC00"/>
          </a:solidFill>
        </p:spPr>
        <p:txBody>
          <a:bodyPr wrap="none" rtlCol="0">
            <a:spAutoFit/>
          </a:bodyPr>
          <a:lstStyle/>
          <a:p>
            <a:r>
              <a:rPr lang="zh-CN" altLang="en-US" sz="2000" dirty="0"/>
              <a:t>梯度方向</a:t>
            </a:r>
            <a:endParaRPr lang="zh-CN" altLang="en-US" sz="2000" dirty="0"/>
          </a:p>
        </p:txBody>
      </p:sp>
      <p:sp>
        <p:nvSpPr>
          <p:cNvPr id="8" name="文本框 7"/>
          <p:cNvSpPr txBox="1"/>
          <p:nvPr/>
        </p:nvSpPr>
        <p:spPr>
          <a:xfrm>
            <a:off x="827584" y="5547239"/>
            <a:ext cx="1210588" cy="400110"/>
          </a:xfrm>
          <a:prstGeom prst="rect">
            <a:avLst/>
          </a:prstGeom>
          <a:solidFill>
            <a:srgbClr val="00CC00"/>
          </a:solidFill>
        </p:spPr>
        <p:txBody>
          <a:bodyPr wrap="none" rtlCol="0">
            <a:spAutoFit/>
          </a:bodyPr>
          <a:lstStyle/>
          <a:p>
            <a:r>
              <a:rPr lang="zh-CN" altLang="en-US" sz="2000" dirty="0"/>
              <a:t>边缘方向</a:t>
            </a:r>
            <a:endParaRPr lang="zh-CN" altLang="en-US" sz="20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点、线和边缘检测</a:t>
            </a:r>
            <a:endParaRPr lang="zh-CN" altLang="en-US" dirty="0"/>
          </a:p>
        </p:txBody>
      </p:sp>
      <p:sp>
        <p:nvSpPr>
          <p:cNvPr id="3" name="内容占位符 2"/>
          <p:cNvSpPr>
            <a:spLocks noGrp="1"/>
          </p:cNvSpPr>
          <p:nvPr>
            <p:ph idx="1"/>
          </p:nvPr>
        </p:nvSpPr>
        <p:spPr/>
        <p:txBody>
          <a:bodyPr>
            <a:normAutofit/>
          </a:bodyPr>
          <a:lstStyle/>
          <a:p>
            <a:r>
              <a:rPr lang="zh-CN" altLang="en-US" dirty="0">
                <a:solidFill>
                  <a:srgbClr val="0066FF"/>
                </a:solidFill>
              </a:rPr>
              <a:t>基本的边缘检测</a:t>
            </a:r>
            <a:endParaRPr lang="en-US" altLang="zh-CN" dirty="0">
              <a:solidFill>
                <a:srgbClr val="0066FF"/>
              </a:solidFill>
            </a:endParaRPr>
          </a:p>
        </p:txBody>
      </p:sp>
      <p:graphicFrame>
        <p:nvGraphicFramePr>
          <p:cNvPr id="5" name="Object 3"/>
          <p:cNvGraphicFramePr>
            <a:graphicFrameLocks noChangeAspect="1"/>
          </p:cNvGraphicFramePr>
          <p:nvPr/>
        </p:nvGraphicFramePr>
        <p:xfrm>
          <a:off x="2051720" y="1496136"/>
          <a:ext cx="5937250" cy="2386012"/>
        </p:xfrm>
        <a:graphic>
          <a:graphicData uri="http://schemas.openxmlformats.org/presentationml/2006/ole">
            <mc:AlternateContent xmlns:mc="http://schemas.openxmlformats.org/markup-compatibility/2006">
              <mc:Choice xmlns:v="urn:schemas-microsoft-com:vml" Requires="v">
                <p:oleObj spid="_x0000_s16670" name="Equation" r:id="rId1" imgW="2717800" imgH="1092200" progId="Equation.DSMT4">
                  <p:embed/>
                </p:oleObj>
              </mc:Choice>
              <mc:Fallback>
                <p:oleObj name="Equation" r:id="rId1" imgW="2717800" imgH="1092200" progId="Equation.DSMT4">
                  <p:embed/>
                  <p:pic>
                    <p:nvPicPr>
                      <p:cNvPr id="0" name="图片 1666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1496136"/>
                        <a:ext cx="5937250" cy="2386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4"/>
          <p:cNvGraphicFramePr>
            <a:graphicFrameLocks noChangeAspect="1"/>
          </p:cNvGraphicFramePr>
          <p:nvPr/>
        </p:nvGraphicFramePr>
        <p:xfrm>
          <a:off x="879475" y="4367213"/>
          <a:ext cx="7810500" cy="1522412"/>
        </p:xfrm>
        <a:graphic>
          <a:graphicData uri="http://schemas.openxmlformats.org/presentationml/2006/ole">
            <mc:AlternateContent xmlns:mc="http://schemas.openxmlformats.org/markup-compatibility/2006">
              <mc:Choice xmlns:v="urn:schemas-microsoft-com:vml" Requires="v">
                <p:oleObj spid="_x0000_s16671" name="Equation" r:id="rId3" imgW="3517900" imgH="685800" progId="Equation.DSMT4">
                  <p:embed/>
                </p:oleObj>
              </mc:Choice>
              <mc:Fallback>
                <p:oleObj name="Equation" r:id="rId3" imgW="3517900" imgH="685800" progId="Equation.DSMT4">
                  <p:embed/>
                  <p:pic>
                    <p:nvPicPr>
                      <p:cNvPr id="0" name="图片 1667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475" y="4367213"/>
                        <a:ext cx="7810500" cy="1522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文本框 6"/>
          <p:cNvSpPr txBox="1"/>
          <p:nvPr/>
        </p:nvSpPr>
        <p:spPr>
          <a:xfrm>
            <a:off x="524165" y="2204864"/>
            <a:ext cx="1467068" cy="400110"/>
          </a:xfrm>
          <a:prstGeom prst="rect">
            <a:avLst/>
          </a:prstGeom>
          <a:solidFill>
            <a:srgbClr val="00CC00"/>
          </a:solidFill>
        </p:spPr>
        <p:txBody>
          <a:bodyPr wrap="none" rtlCol="0">
            <a:spAutoFit/>
          </a:bodyPr>
          <a:lstStyle/>
          <a:p>
            <a:r>
              <a:rPr lang="zh-CN" altLang="en-US" sz="2000" dirty="0"/>
              <a:t>边缘法向量</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3550" y="1824038"/>
            <a:ext cx="8293100" cy="267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75" y="4465638"/>
            <a:ext cx="8467725"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Requires="a14">
          <p:sp>
            <p:nvSpPr>
              <p:cNvPr id="2" name="文本框 1"/>
              <p:cNvSpPr txBox="1"/>
              <p:nvPr/>
            </p:nvSpPr>
            <p:spPr>
              <a:xfrm>
                <a:off x="3491880" y="1445672"/>
                <a:ext cx="1719894" cy="400110"/>
              </a:xfrm>
              <a:prstGeom prst="rect">
                <a:avLst/>
              </a:prstGeom>
              <a:solidFill>
                <a:srgbClr val="00CC00"/>
              </a:solidFill>
            </p:spPr>
            <p:txBody>
              <a:bodyPr wrap="none" rtlCol="0">
                <a:spAutoFit/>
              </a:bodyPr>
              <a:lstStyle/>
              <a:p>
                <a14:m>
                  <m:oMathPara xmlns:m="http://schemas.openxmlformats.org/officeDocument/2006/math">
                    <m:oMathParaPr>
                      <m:jc m:val="centerGroup"/>
                    </m:oMathParaPr>
                    <m:oMath xmlns:m="http://schemas.openxmlformats.org/officeDocument/2006/math">
                      <m:r>
                        <m:rPr>
                          <m:sty m:val="p"/>
                        </m:rPr>
                        <a:rPr lang="en-US" altLang="zh-CN" sz="2000" b="0" i="0" smtClean="0">
                          <a:latin typeface="Cambria Math" panose="02040503050406030204" pitchFamily="18" charset="0"/>
                        </a:rPr>
                        <m:t>Δ</m:t>
                      </m:r>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2</m:t>
                              </m:r>
                            </m:e>
                          </m:d>
                        </m:e>
                        <m:sup>
                          <m:r>
                            <a:rPr lang="en-US" altLang="zh-CN" sz="2000" b="0" i="1" smtClean="0">
                              <a:latin typeface="Cambria Math" panose="02040503050406030204" pitchFamily="18" charset="0"/>
                            </a:rPr>
                            <m:t>𝑇</m:t>
                          </m:r>
                        </m:sup>
                      </m:sSup>
                    </m:oMath>
                  </m:oMathPara>
                </a14:m>
                <a:endParaRPr lang="zh-CN" altLang="en-US" sz="2000" dirty="0"/>
              </a:p>
            </p:txBody>
          </p:sp>
        </mc:Choice>
        <mc:Fallback>
          <p:sp>
            <p:nvSpPr>
              <p:cNvPr id="2" name="文本框 1"/>
              <p:cNvSpPr txBox="1">
                <a:spLocks noRot="1" noChangeAspect="1" noMove="1" noResize="1" noEditPoints="1" noAdjustHandles="1" noChangeArrowheads="1" noChangeShapeType="1" noTextEdit="1"/>
              </p:cNvSpPr>
              <p:nvPr/>
            </p:nvSpPr>
            <p:spPr>
              <a:xfrm>
                <a:off x="3491880" y="1445672"/>
                <a:ext cx="1719894" cy="400110"/>
              </a:xfrm>
              <a:prstGeom prst="rect">
                <a:avLst/>
              </a:prstGeom>
              <a:blipFill rotWithShape="1">
                <a:blip r:embed="rId3"/>
                <a:stretch>
                  <a:fillRect l="-1" t="-103" r="19" b="118"/>
                </a:stretch>
              </a:blipFill>
            </p:spPr>
            <p:txBody>
              <a:bodyPr/>
              <a:lstStyle/>
              <a:p>
                <a:r>
                  <a:rPr lang="zh-CN" altLang="en-US">
                    <a:noFill/>
                  </a:rPr>
                  <a:t> </a:t>
                </a:r>
              </a:p>
            </p:txBody>
          </p:sp>
        </mc:Fallback>
      </mc:AlternateContent>
      <p:graphicFrame>
        <p:nvGraphicFramePr>
          <p:cNvPr id="3" name="表格 2"/>
          <p:cNvGraphicFramePr>
            <a:graphicFrameLocks noGrp="1"/>
          </p:cNvGraphicFramePr>
          <p:nvPr/>
        </p:nvGraphicFramePr>
        <p:xfrm>
          <a:off x="107505" y="53752"/>
          <a:ext cx="1296144" cy="1112520"/>
        </p:xfrm>
        <a:graphic>
          <a:graphicData uri="http://schemas.openxmlformats.org/drawingml/2006/table">
            <a:tbl>
              <a:tblPr firstRow="1" bandRow="1">
                <a:tableStyleId>{5C22544A-7EE6-4342-B048-85BDC9FD1C3A}</a:tableStyleId>
              </a:tblPr>
              <a:tblGrid>
                <a:gridCol w="432048"/>
                <a:gridCol w="432048"/>
                <a:gridCol w="432048"/>
              </a:tblGrid>
              <a:tr h="370840">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0840">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0840">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aphicFrame>
        <p:nvGraphicFramePr>
          <p:cNvPr id="6" name="表格 5"/>
          <p:cNvGraphicFramePr>
            <a:graphicFrameLocks noGrp="1"/>
          </p:cNvGraphicFramePr>
          <p:nvPr/>
        </p:nvGraphicFramePr>
        <p:xfrm>
          <a:off x="1691680" y="53752"/>
          <a:ext cx="1296144" cy="1112520"/>
        </p:xfrm>
        <a:graphic>
          <a:graphicData uri="http://schemas.openxmlformats.org/drawingml/2006/table">
            <a:tbl>
              <a:tblPr firstRow="1" bandRow="1">
                <a:tableStyleId>{5C22544A-7EE6-4342-B048-85BDC9FD1C3A}</a:tableStyleId>
              </a:tblPr>
              <a:tblGrid>
                <a:gridCol w="432048"/>
                <a:gridCol w="432048"/>
                <a:gridCol w="432048"/>
              </a:tblGrid>
              <a:tr h="370840">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0840">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0840">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0" dirty="0">
                          <a:solidFill>
                            <a:schemeClr val="tx1"/>
                          </a:solidFill>
                        </a:rPr>
                        <a:t>0</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4" name="文本框 3"/>
          <p:cNvSpPr txBox="1"/>
          <p:nvPr/>
        </p:nvSpPr>
        <p:spPr>
          <a:xfrm>
            <a:off x="457910" y="1196752"/>
            <a:ext cx="745717" cy="369332"/>
          </a:xfrm>
          <a:prstGeom prst="rect">
            <a:avLst/>
          </a:prstGeom>
          <a:noFill/>
        </p:spPr>
        <p:txBody>
          <a:bodyPr wrap="none" rtlCol="0">
            <a:spAutoFit/>
          </a:bodyPr>
          <a:lstStyle/>
          <a:p>
            <a:r>
              <a:rPr lang="en-US" altLang="zh-CN" dirty="0"/>
              <a:t>x</a:t>
            </a:r>
            <a:r>
              <a:rPr lang="zh-CN" altLang="en-US" dirty="0"/>
              <a:t>方向</a:t>
            </a:r>
            <a:endParaRPr lang="zh-CN" altLang="en-US" dirty="0"/>
          </a:p>
        </p:txBody>
      </p:sp>
      <p:sp>
        <p:nvSpPr>
          <p:cNvPr id="8" name="文本框 7"/>
          <p:cNvSpPr txBox="1"/>
          <p:nvPr/>
        </p:nvSpPr>
        <p:spPr>
          <a:xfrm>
            <a:off x="1974895" y="1180520"/>
            <a:ext cx="750526" cy="369332"/>
          </a:xfrm>
          <a:prstGeom prst="rect">
            <a:avLst/>
          </a:prstGeom>
          <a:noFill/>
        </p:spPr>
        <p:txBody>
          <a:bodyPr wrap="none" rtlCol="0">
            <a:spAutoFit/>
          </a:bodyPr>
          <a:lstStyle/>
          <a:p>
            <a:r>
              <a:rPr lang="en-US" altLang="zh-CN" dirty="0"/>
              <a:t>y</a:t>
            </a:r>
            <a:r>
              <a:rPr lang="zh-CN" altLang="en-US" dirty="0"/>
              <a:t>方向</a:t>
            </a:r>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08163" y="2038350"/>
            <a:ext cx="3984625" cy="195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7763" y="1803400"/>
            <a:ext cx="2032000" cy="230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p:cNvSpPr txBox="1"/>
          <p:nvPr/>
        </p:nvSpPr>
        <p:spPr>
          <a:xfrm>
            <a:off x="899592" y="1052736"/>
            <a:ext cx="2088232" cy="461665"/>
          </a:xfrm>
          <a:prstGeom prst="rect">
            <a:avLst/>
          </a:prstGeom>
          <a:solidFill>
            <a:srgbClr val="00CC00"/>
          </a:solidFill>
        </p:spPr>
        <p:txBody>
          <a:bodyPr wrap="square" rtlCol="0">
            <a:spAutoFit/>
          </a:bodyPr>
          <a:lstStyle/>
          <a:p>
            <a:pPr algn="ctr"/>
            <a:r>
              <a:rPr lang="zh-CN" altLang="en-US" sz="2400" dirty="0"/>
              <a:t>一维梯度算子</a:t>
            </a:r>
            <a:endParaRPr lang="zh-CN" altLang="en-US" sz="24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81263" y="363538"/>
            <a:ext cx="3235325" cy="6494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7263" y="1282700"/>
            <a:ext cx="1982787" cy="3798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3"/>
          <p:cNvSpPr txBox="1"/>
          <p:nvPr/>
        </p:nvSpPr>
        <p:spPr>
          <a:xfrm>
            <a:off x="251520" y="363538"/>
            <a:ext cx="2088232" cy="461665"/>
          </a:xfrm>
          <a:prstGeom prst="rect">
            <a:avLst/>
          </a:prstGeom>
          <a:solidFill>
            <a:srgbClr val="00CC00"/>
          </a:solidFill>
        </p:spPr>
        <p:txBody>
          <a:bodyPr wrap="square" rtlCol="0">
            <a:spAutoFit/>
          </a:bodyPr>
          <a:lstStyle/>
          <a:p>
            <a:pPr algn="ctr"/>
            <a:r>
              <a:rPr lang="zh-CN" altLang="en-US" sz="2400" dirty="0"/>
              <a:t>二维梯度算子</a:t>
            </a:r>
            <a:endParaRPr lang="zh-CN" altLang="en-US" sz="24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90763" y="1881188"/>
            <a:ext cx="3606800" cy="397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3150" y="1898650"/>
            <a:ext cx="1436688" cy="1516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1450" y="627063"/>
            <a:ext cx="7369175" cy="5554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4913" y="857250"/>
            <a:ext cx="1476375" cy="4446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3"/>
          <p:cNvSpPr txBox="1"/>
          <p:nvPr/>
        </p:nvSpPr>
        <p:spPr>
          <a:xfrm>
            <a:off x="5004048" y="250915"/>
            <a:ext cx="1107996" cy="369332"/>
          </a:xfrm>
          <a:prstGeom prst="rect">
            <a:avLst/>
          </a:prstGeom>
          <a:solidFill>
            <a:srgbClr val="00CC00"/>
          </a:solidFill>
        </p:spPr>
        <p:txBody>
          <a:bodyPr wrap="none" rtlCol="0">
            <a:spAutoFit/>
          </a:bodyPr>
          <a:lstStyle/>
          <a:p>
            <a:r>
              <a:rPr lang="zh-CN" altLang="en-US" dirty="0"/>
              <a:t>水平方向</a:t>
            </a:r>
            <a:endParaRPr lang="zh-CN" altLang="en-US" dirty="0"/>
          </a:p>
        </p:txBody>
      </p:sp>
      <p:sp>
        <p:nvSpPr>
          <p:cNvPr id="5" name="文本框 4"/>
          <p:cNvSpPr txBox="1"/>
          <p:nvPr/>
        </p:nvSpPr>
        <p:spPr>
          <a:xfrm>
            <a:off x="1403648" y="6188541"/>
            <a:ext cx="1107996" cy="369332"/>
          </a:xfrm>
          <a:prstGeom prst="rect">
            <a:avLst/>
          </a:prstGeom>
          <a:solidFill>
            <a:srgbClr val="00CC00"/>
          </a:solidFill>
        </p:spPr>
        <p:txBody>
          <a:bodyPr wrap="none" rtlCol="0">
            <a:spAutoFit/>
          </a:bodyPr>
          <a:lstStyle/>
          <a:p>
            <a:r>
              <a:rPr lang="zh-CN" altLang="en-US" dirty="0"/>
              <a:t>垂直方向</a:t>
            </a:r>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0075" y="1343025"/>
            <a:ext cx="6365875" cy="476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5950" y="1487488"/>
            <a:ext cx="1747838" cy="319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9100" y="776288"/>
            <a:ext cx="7013575" cy="528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3313" y="1439863"/>
            <a:ext cx="1552575" cy="2398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3"/>
          <p:cNvSpPr txBox="1"/>
          <p:nvPr/>
        </p:nvSpPr>
        <p:spPr>
          <a:xfrm>
            <a:off x="4932040" y="406956"/>
            <a:ext cx="1107996" cy="369332"/>
          </a:xfrm>
          <a:prstGeom prst="rect">
            <a:avLst/>
          </a:prstGeom>
          <a:solidFill>
            <a:srgbClr val="00CC00"/>
          </a:solidFill>
        </p:spPr>
        <p:txBody>
          <a:bodyPr wrap="none" rtlCol="0">
            <a:spAutoFit/>
          </a:bodyPr>
          <a:lstStyle/>
          <a:p>
            <a:r>
              <a:rPr lang="zh-CN" altLang="en-US" dirty="0"/>
              <a:t>水平方向</a:t>
            </a:r>
            <a:endParaRPr lang="zh-CN" altLang="en-US" dirty="0"/>
          </a:p>
        </p:txBody>
      </p:sp>
      <p:sp>
        <p:nvSpPr>
          <p:cNvPr id="5" name="文本框 4"/>
          <p:cNvSpPr txBox="1"/>
          <p:nvPr/>
        </p:nvSpPr>
        <p:spPr>
          <a:xfrm>
            <a:off x="1547664" y="6062663"/>
            <a:ext cx="1107996" cy="369332"/>
          </a:xfrm>
          <a:prstGeom prst="rect">
            <a:avLst/>
          </a:prstGeom>
          <a:solidFill>
            <a:srgbClr val="00CC00"/>
          </a:solidFill>
        </p:spPr>
        <p:txBody>
          <a:bodyPr wrap="none" rtlCol="0">
            <a:spAutoFit/>
          </a:bodyPr>
          <a:lstStyle/>
          <a:p>
            <a:r>
              <a:rPr lang="zh-CN" altLang="en-US" dirty="0"/>
              <a:t>垂直方向</a:t>
            </a:r>
            <a:endParaRPr lang="zh-CN" altLang="en-US" dirty="0"/>
          </a:p>
        </p:txBody>
      </p:sp>
      <p:sp>
        <p:nvSpPr>
          <p:cNvPr id="6" name="文本框 5"/>
          <p:cNvSpPr txBox="1"/>
          <p:nvPr/>
        </p:nvSpPr>
        <p:spPr>
          <a:xfrm>
            <a:off x="1547664" y="406956"/>
            <a:ext cx="1107996" cy="369332"/>
          </a:xfrm>
          <a:prstGeom prst="rect">
            <a:avLst/>
          </a:prstGeom>
          <a:solidFill>
            <a:srgbClr val="00CC00"/>
          </a:solidFill>
        </p:spPr>
        <p:txBody>
          <a:bodyPr wrap="none" rtlCol="0">
            <a:spAutoFit/>
          </a:bodyPr>
          <a:lstStyle/>
          <a:p>
            <a:r>
              <a:rPr lang="zh-CN" altLang="en-US" dirty="0"/>
              <a:t>平滑图像</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ltLang="zh-CN" sz="4000" dirty="0"/>
              <a:t>Contents</a:t>
            </a:r>
            <a:endParaRPr lang="en-US" altLang="zh-CN" sz="4000" dirty="0"/>
          </a:p>
        </p:txBody>
      </p:sp>
      <p:sp>
        <p:nvSpPr>
          <p:cNvPr id="4099" name="Rectangle 3"/>
          <p:cNvSpPr>
            <a:spLocks noGrp="1" noChangeArrowheads="1"/>
          </p:cNvSpPr>
          <p:nvPr>
            <p:ph idx="1"/>
          </p:nvPr>
        </p:nvSpPr>
        <p:spPr>
          <a:xfrm>
            <a:off x="374848" y="1052736"/>
            <a:ext cx="8769152" cy="5040560"/>
          </a:xfrm>
        </p:spPr>
        <p:txBody>
          <a:bodyPr>
            <a:normAutofit/>
          </a:bodyPr>
          <a:lstStyle/>
          <a:p>
            <a:pPr>
              <a:lnSpc>
                <a:spcPct val="120000"/>
              </a:lnSpc>
            </a:pPr>
            <a:r>
              <a:rPr lang="en-US" altLang="zh-CN" sz="2400" dirty="0"/>
              <a:t>Fundamentals</a:t>
            </a:r>
            <a:endParaRPr lang="en-US" altLang="zh-CN" sz="2400" dirty="0"/>
          </a:p>
          <a:p>
            <a:pPr>
              <a:lnSpc>
                <a:spcPct val="120000"/>
              </a:lnSpc>
            </a:pPr>
            <a:r>
              <a:rPr lang="en-US" altLang="zh-CN" sz="2400" dirty="0">
                <a:solidFill>
                  <a:schemeClr val="bg1">
                    <a:lumMod val="75000"/>
                  </a:schemeClr>
                </a:solidFill>
              </a:rPr>
              <a:t>Point, Line, and Edge Detection</a:t>
            </a:r>
            <a:r>
              <a:rPr lang="zh-CN" altLang="en-US" sz="2400" dirty="0">
                <a:solidFill>
                  <a:schemeClr val="bg1">
                    <a:lumMod val="75000"/>
                  </a:schemeClr>
                </a:solidFill>
              </a:rPr>
              <a:t>（点、线和边缘检测）</a:t>
            </a:r>
            <a:r>
              <a:rPr lang="en-US" altLang="zh-CN" sz="2400" dirty="0">
                <a:solidFill>
                  <a:schemeClr val="bg1">
                    <a:lumMod val="75000"/>
                  </a:schemeClr>
                </a:solidFill>
              </a:rPr>
              <a:t> </a:t>
            </a:r>
            <a:endParaRPr lang="en-US" altLang="zh-CN" sz="2400" dirty="0">
              <a:solidFill>
                <a:schemeClr val="bg1">
                  <a:lumMod val="75000"/>
                </a:schemeClr>
              </a:solidFill>
            </a:endParaRPr>
          </a:p>
          <a:p>
            <a:pPr>
              <a:lnSpc>
                <a:spcPct val="120000"/>
              </a:lnSpc>
            </a:pPr>
            <a:r>
              <a:rPr lang="en-US" altLang="zh-CN" sz="2400" dirty="0" err="1">
                <a:solidFill>
                  <a:schemeClr val="bg1">
                    <a:lumMod val="75000"/>
                  </a:schemeClr>
                </a:solidFill>
              </a:rPr>
              <a:t>Thresholding</a:t>
            </a:r>
            <a:r>
              <a:rPr lang="zh-CN" altLang="en-US" sz="2400" dirty="0">
                <a:solidFill>
                  <a:schemeClr val="bg1">
                    <a:lumMod val="75000"/>
                  </a:schemeClr>
                </a:solidFill>
              </a:rPr>
              <a:t>（阈值处理）</a:t>
            </a:r>
            <a:endParaRPr lang="en-US" altLang="zh-CN" sz="2400" dirty="0">
              <a:solidFill>
                <a:schemeClr val="bg1">
                  <a:lumMod val="75000"/>
                </a:schemeClr>
              </a:solidFill>
            </a:endParaRPr>
          </a:p>
          <a:p>
            <a:pPr>
              <a:lnSpc>
                <a:spcPct val="120000"/>
              </a:lnSpc>
            </a:pPr>
            <a:r>
              <a:rPr lang="en-US" altLang="zh-CN" sz="2400" dirty="0">
                <a:solidFill>
                  <a:schemeClr val="bg1">
                    <a:lumMod val="75000"/>
                  </a:schemeClr>
                </a:solidFill>
              </a:rPr>
              <a:t>Region-Based Segmentation</a:t>
            </a:r>
            <a:r>
              <a:rPr lang="zh-CN" altLang="en-US" sz="2400" dirty="0">
                <a:solidFill>
                  <a:schemeClr val="bg1">
                    <a:lumMod val="75000"/>
                  </a:schemeClr>
                </a:solidFill>
              </a:rPr>
              <a:t>（基于区域的分割）</a:t>
            </a:r>
            <a:endParaRPr lang="zh-CN" altLang="en-US" sz="2400" dirty="0">
              <a:solidFill>
                <a:schemeClr val="bg1">
                  <a:lumMod val="75000"/>
                </a:schemeClr>
              </a:solidFill>
            </a:endParaRPr>
          </a:p>
          <a:p>
            <a:pPr>
              <a:lnSpc>
                <a:spcPct val="120000"/>
              </a:lnSpc>
            </a:pPr>
            <a:r>
              <a:rPr lang="en-US" altLang="zh-CN" sz="2400" dirty="0">
                <a:solidFill>
                  <a:schemeClr val="bg1">
                    <a:lumMod val="75000"/>
                  </a:schemeClr>
                </a:solidFill>
              </a:rPr>
              <a:t>Segmentation Using Morphological Watersheds</a:t>
            </a:r>
            <a:r>
              <a:rPr lang="zh-CN" altLang="en-US" sz="2400" dirty="0">
                <a:solidFill>
                  <a:schemeClr val="bg1">
                    <a:lumMod val="75000"/>
                  </a:schemeClr>
                </a:solidFill>
              </a:rPr>
              <a:t>（形态学分水岭）</a:t>
            </a:r>
            <a:endParaRPr lang="en-US" altLang="zh-CN" sz="2400" dirty="0">
              <a:solidFill>
                <a:schemeClr val="bg1">
                  <a:lumMod val="75000"/>
                </a:schemeClr>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9725" y="1879600"/>
            <a:ext cx="7105650" cy="2649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6013" y="1870075"/>
            <a:ext cx="1492250" cy="273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p:cNvSpPr txBox="1"/>
          <p:nvPr/>
        </p:nvSpPr>
        <p:spPr>
          <a:xfrm>
            <a:off x="339725" y="1268760"/>
            <a:ext cx="2262158" cy="369332"/>
          </a:xfrm>
          <a:prstGeom prst="rect">
            <a:avLst/>
          </a:prstGeom>
          <a:solidFill>
            <a:srgbClr val="00CC00"/>
          </a:solidFill>
        </p:spPr>
        <p:txBody>
          <a:bodyPr wrap="none" rtlCol="0">
            <a:spAutoFit/>
          </a:bodyPr>
          <a:lstStyle/>
          <a:p>
            <a:r>
              <a:rPr lang="zh-CN" altLang="en-US" dirty="0"/>
              <a:t>对角线方向边缘检测</a:t>
            </a:r>
            <a:endParaRPr lang="zh-CN" altLang="en-US" dirty="0"/>
          </a:p>
        </p:txBody>
      </p:sp>
      <p:pic>
        <p:nvPicPr>
          <p:cNvPr id="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49847"/>
          <a:stretch>
            <a:fillRect/>
          </a:stretch>
        </p:blipFill>
        <p:spPr bwMode="auto">
          <a:xfrm>
            <a:off x="5724128" y="0"/>
            <a:ext cx="3442728" cy="1901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7700" y="1628775"/>
            <a:ext cx="7500938" cy="284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325" y="4521200"/>
            <a:ext cx="7693025" cy="163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3"/>
          <p:cNvSpPr txBox="1"/>
          <p:nvPr/>
        </p:nvSpPr>
        <p:spPr>
          <a:xfrm>
            <a:off x="1115616" y="1259443"/>
            <a:ext cx="2954655" cy="369332"/>
          </a:xfrm>
          <a:prstGeom prst="rect">
            <a:avLst/>
          </a:prstGeom>
          <a:solidFill>
            <a:srgbClr val="00CC00"/>
          </a:solidFill>
        </p:spPr>
        <p:txBody>
          <a:bodyPr wrap="none" rtlCol="0">
            <a:spAutoFit/>
          </a:bodyPr>
          <a:lstStyle/>
          <a:p>
            <a:r>
              <a:rPr lang="zh-CN" altLang="en-US" dirty="0"/>
              <a:t>未平滑图像梯度的阈值处理</a:t>
            </a:r>
            <a:endParaRPr lang="zh-CN" altLang="en-US" dirty="0"/>
          </a:p>
        </p:txBody>
      </p:sp>
      <p:sp>
        <p:nvSpPr>
          <p:cNvPr id="5" name="文本框 4"/>
          <p:cNvSpPr txBox="1"/>
          <p:nvPr/>
        </p:nvSpPr>
        <p:spPr>
          <a:xfrm>
            <a:off x="4932040" y="1234837"/>
            <a:ext cx="2723823" cy="369332"/>
          </a:xfrm>
          <a:prstGeom prst="rect">
            <a:avLst/>
          </a:prstGeom>
          <a:solidFill>
            <a:srgbClr val="00CC00"/>
          </a:solidFill>
        </p:spPr>
        <p:txBody>
          <a:bodyPr wrap="none" rtlCol="0">
            <a:spAutoFit/>
          </a:bodyPr>
          <a:lstStyle/>
          <a:p>
            <a:r>
              <a:rPr lang="zh-CN" altLang="en-US" dirty="0"/>
              <a:t>平滑图像梯度的阈值处理</a:t>
            </a:r>
            <a:endParaRPr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点、线和边缘检测</a:t>
            </a:r>
            <a:endParaRPr lang="zh-CN" altLang="en-US" dirty="0"/>
          </a:p>
        </p:txBody>
      </p:sp>
      <p:sp>
        <p:nvSpPr>
          <p:cNvPr id="3" name="内容占位符 2"/>
          <p:cNvSpPr>
            <a:spLocks noGrp="1"/>
          </p:cNvSpPr>
          <p:nvPr>
            <p:ph idx="1"/>
          </p:nvPr>
        </p:nvSpPr>
        <p:spPr>
          <a:xfrm>
            <a:off x="374848" y="1052736"/>
            <a:ext cx="8733656" cy="5256584"/>
          </a:xfrm>
        </p:spPr>
        <p:txBody>
          <a:bodyPr>
            <a:normAutofit/>
          </a:bodyPr>
          <a:lstStyle/>
          <a:p>
            <a:r>
              <a:rPr lang="en-US" altLang="zh-CN" dirty="0">
                <a:solidFill>
                  <a:srgbClr val="0066FF"/>
                </a:solidFill>
              </a:rPr>
              <a:t>The Canny edge detector</a:t>
            </a:r>
            <a:r>
              <a:rPr lang="zh-CN" altLang="en-US" dirty="0">
                <a:solidFill>
                  <a:srgbClr val="0066FF"/>
                </a:solidFill>
              </a:rPr>
              <a:t>（坎尼边缘检测器）</a:t>
            </a:r>
            <a:endParaRPr lang="en-US" altLang="zh-CN" dirty="0">
              <a:solidFill>
                <a:srgbClr val="0066FF"/>
              </a:solidFill>
            </a:endParaRPr>
          </a:p>
          <a:p>
            <a:pPr lvl="1"/>
            <a:endParaRPr lang="en-US" altLang="zh-CN" dirty="0">
              <a:solidFill>
                <a:srgbClr val="0066FF"/>
              </a:solidFill>
            </a:endParaRPr>
          </a:p>
        </p:txBody>
      </p:sp>
      <p:pic>
        <p:nvPicPr>
          <p:cNvPr id="4" name="图片 3"/>
          <p:cNvPicPr>
            <a:picLocks noChangeAspect="1"/>
          </p:cNvPicPr>
          <p:nvPr/>
        </p:nvPicPr>
        <p:blipFill>
          <a:blip r:embed="rId1"/>
          <a:stretch>
            <a:fillRect/>
          </a:stretch>
        </p:blipFill>
        <p:spPr>
          <a:xfrm>
            <a:off x="251520" y="2132856"/>
            <a:ext cx="4392488" cy="3170000"/>
          </a:xfrm>
          <a:prstGeom prst="rect">
            <a:avLst/>
          </a:prstGeom>
        </p:spPr>
      </p:pic>
      <p:pic>
        <p:nvPicPr>
          <p:cNvPr id="34820" name="Picture 4" descr="Vision: A Computational Investigation into the Human Representation and  Processing of Visual Information (Mit Press): 9780262514620: Medicine &amp;  Health Science Books @ Amazon.co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20072" y="1844824"/>
            <a:ext cx="3115977" cy="40050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点、线和边缘检测</a:t>
            </a:r>
            <a:endParaRPr lang="zh-CN" altLang="en-US" dirty="0"/>
          </a:p>
        </p:txBody>
      </p:sp>
      <p:sp>
        <p:nvSpPr>
          <p:cNvPr id="3" name="内容占位符 2"/>
          <p:cNvSpPr>
            <a:spLocks noGrp="1"/>
          </p:cNvSpPr>
          <p:nvPr>
            <p:ph idx="1"/>
          </p:nvPr>
        </p:nvSpPr>
        <p:spPr>
          <a:xfrm>
            <a:off x="374848" y="1052736"/>
            <a:ext cx="8733656" cy="5256584"/>
          </a:xfrm>
        </p:spPr>
        <p:txBody>
          <a:bodyPr>
            <a:normAutofit/>
          </a:bodyPr>
          <a:lstStyle/>
          <a:p>
            <a:r>
              <a:rPr lang="en-US" altLang="zh-CN" dirty="0">
                <a:solidFill>
                  <a:srgbClr val="0066FF"/>
                </a:solidFill>
              </a:rPr>
              <a:t>The Canny edge detector</a:t>
            </a:r>
            <a:r>
              <a:rPr lang="zh-CN" altLang="en-US" dirty="0">
                <a:solidFill>
                  <a:srgbClr val="0066FF"/>
                </a:solidFill>
              </a:rPr>
              <a:t>（坎尼边缘检测器）</a:t>
            </a:r>
            <a:endParaRPr lang="en-US" altLang="zh-CN" dirty="0">
              <a:solidFill>
                <a:srgbClr val="0066FF"/>
              </a:solidFill>
            </a:endParaRPr>
          </a:p>
          <a:p>
            <a:pPr lvl="1"/>
            <a:r>
              <a:rPr lang="zh-CN" altLang="en-US" dirty="0"/>
              <a:t>对于受白噪声污染的阶跃边缘最优</a:t>
            </a:r>
            <a:endParaRPr lang="en-US" altLang="zh-CN" dirty="0"/>
          </a:p>
          <a:p>
            <a:pPr lvl="1"/>
            <a:r>
              <a:rPr lang="zh-CN" altLang="en-US" dirty="0"/>
              <a:t>目标：</a:t>
            </a:r>
            <a:endParaRPr lang="en-US" altLang="zh-CN" dirty="0"/>
          </a:p>
          <a:p>
            <a:pPr marL="971550" lvl="1" indent="-514350">
              <a:buFont typeface="+mj-lt"/>
              <a:buAutoNum type="arabicPeriod"/>
            </a:pPr>
            <a:r>
              <a:rPr lang="zh-CN" altLang="en-US" dirty="0">
                <a:solidFill>
                  <a:srgbClr val="0066FF"/>
                </a:solidFill>
              </a:rPr>
              <a:t>低错误率</a:t>
            </a:r>
            <a:endParaRPr lang="en-US" altLang="zh-CN" dirty="0">
              <a:solidFill>
                <a:srgbClr val="0066FF"/>
              </a:solidFill>
            </a:endParaRPr>
          </a:p>
          <a:p>
            <a:pPr marL="457200" lvl="1" indent="0">
              <a:buNone/>
            </a:pPr>
            <a:r>
              <a:rPr lang="zh-CN" altLang="en-US" sz="2600" dirty="0"/>
              <a:t>边缘检测必须与真实边缘尽量一致</a:t>
            </a:r>
            <a:endParaRPr lang="en-US" altLang="zh-CN" sz="2600" dirty="0"/>
          </a:p>
          <a:p>
            <a:pPr marL="971550" lvl="1" indent="-514350">
              <a:buFont typeface="+mj-lt"/>
              <a:buAutoNum type="arabicPeriod" startAt="2"/>
            </a:pPr>
            <a:r>
              <a:rPr lang="zh-CN" altLang="en-US" dirty="0">
                <a:solidFill>
                  <a:srgbClr val="0066FF"/>
                </a:solidFill>
              </a:rPr>
              <a:t>边缘点定位精确</a:t>
            </a:r>
            <a:endParaRPr lang="en-US" altLang="zh-CN" dirty="0">
              <a:solidFill>
                <a:srgbClr val="0066FF"/>
              </a:solidFill>
            </a:endParaRPr>
          </a:p>
          <a:p>
            <a:pPr marL="457200" lvl="1" indent="0">
              <a:buNone/>
            </a:pPr>
            <a:r>
              <a:rPr lang="zh-CN" altLang="en-US" sz="2600" dirty="0"/>
              <a:t>边缘点定位必须与真实边缘尽量接近</a:t>
            </a:r>
            <a:endParaRPr lang="en-US" altLang="zh-CN" sz="2600" dirty="0"/>
          </a:p>
          <a:p>
            <a:pPr marL="971550" lvl="1" indent="-514350">
              <a:buFont typeface="+mj-lt"/>
              <a:buAutoNum type="arabicPeriod" startAt="3"/>
            </a:pPr>
            <a:r>
              <a:rPr lang="zh-CN" altLang="en-US" dirty="0">
                <a:solidFill>
                  <a:srgbClr val="0066FF"/>
                </a:solidFill>
              </a:rPr>
              <a:t>单边缘点响应</a:t>
            </a:r>
            <a:endParaRPr lang="en-US" altLang="zh-CN" dirty="0">
              <a:solidFill>
                <a:srgbClr val="0066FF"/>
              </a:solidFill>
            </a:endParaRPr>
          </a:p>
          <a:p>
            <a:pPr marL="457200" lvl="1" indent="0">
              <a:buNone/>
            </a:pPr>
            <a:r>
              <a:rPr lang="zh-CN" altLang="en-US" sz="2600" dirty="0"/>
              <a:t>真实边缘周围的局部最大点应尽量少</a:t>
            </a:r>
            <a:endParaRPr lang="en-US" altLang="zh-CN" sz="2600" dirty="0"/>
          </a:p>
          <a:p>
            <a:pPr lvl="1"/>
            <a:endParaRPr lang="en-US" altLang="zh-CN" dirty="0">
              <a:solidFill>
                <a:srgbClr val="0066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683568" y="620688"/>
            <a:ext cx="7668344" cy="5618552"/>
          </a:xfrm>
          <a:prstGeom prst="rect">
            <a:avLst/>
          </a:prstGeom>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971600" y="836712"/>
            <a:ext cx="7236296" cy="5208949"/>
          </a:xfrm>
          <a:prstGeom prst="rect">
            <a:avLst/>
          </a:prstGeom>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043608" y="836712"/>
            <a:ext cx="6948264" cy="5131482"/>
          </a:xfrm>
          <a:prstGeom prst="rect">
            <a:avLst/>
          </a:prstGeom>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971600" y="620688"/>
            <a:ext cx="7145080" cy="5607435"/>
          </a:xfrm>
          <a:prstGeom prst="rect">
            <a:avLst/>
          </a:prstGeom>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Point, Line, and Edge Detection</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74848" y="1052736"/>
                <a:ext cx="8733656" cy="5256584"/>
              </a:xfrm>
            </p:spPr>
            <p:txBody>
              <a:bodyPr>
                <a:normAutofit/>
              </a:bodyPr>
              <a:lstStyle/>
              <a:p>
                <a:r>
                  <a:rPr lang="en-US" altLang="zh-CN" dirty="0">
                    <a:solidFill>
                      <a:srgbClr val="0066FF"/>
                    </a:solidFill>
                  </a:rPr>
                  <a:t>The Canny edge detector</a:t>
                </a:r>
                <a:r>
                  <a:rPr lang="zh-CN" altLang="en-US" dirty="0">
                    <a:solidFill>
                      <a:srgbClr val="0066FF"/>
                    </a:solidFill>
                  </a:rPr>
                  <a:t>（坎尼边缘检测器）</a:t>
                </a:r>
                <a:endParaRPr lang="en-US" altLang="zh-CN" dirty="0">
                  <a:solidFill>
                    <a:srgbClr val="0066FF"/>
                  </a:solidFill>
                </a:endParaRPr>
              </a:p>
              <a:p>
                <a:pPr lvl="1"/>
                <a:r>
                  <a:rPr lang="en-US" altLang="zh-CN" dirty="0"/>
                  <a:t>Gaussian function</a:t>
                </a:r>
                <a:endParaRPr lang="en-US" altLang="zh-CN" sz="2600"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𝐺</m:t>
                      </m:r>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𝑥</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𝑦</m:t>
                          </m:r>
                        </m:e>
                      </m:d>
                      <m:r>
                        <a:rPr lang="en-US" altLang="zh-CN" b="0" i="1" smtClean="0">
                          <a:solidFill>
                            <a:schemeClr val="tx1"/>
                          </a:solidFill>
                          <a:latin typeface="Cambria Math" panose="02040503050406030204" pitchFamily="18" charset="0"/>
                        </a:rPr>
                        <m:t>=</m:t>
                      </m:r>
                      <m:sSup>
                        <m:sSupPr>
                          <m:ctrlPr>
                            <a:rPr lang="en-US" altLang="zh-CN" b="0" i="1" smtClean="0">
                              <a:solidFill>
                                <a:schemeClr val="tx1"/>
                              </a:solidFill>
                              <a:latin typeface="Cambria Math" panose="02040503050406030204" pitchFamily="18" charset="0"/>
                            </a:rPr>
                          </m:ctrlPr>
                        </m:sSupPr>
                        <m:e>
                          <m:r>
                            <a:rPr lang="en-US" altLang="zh-CN" b="0" i="1" smtClean="0">
                              <a:solidFill>
                                <a:schemeClr val="tx1"/>
                              </a:solidFill>
                              <a:latin typeface="Cambria Math" panose="02040503050406030204" pitchFamily="18" charset="0"/>
                            </a:rPr>
                            <m:t>𝑒</m:t>
                          </m:r>
                        </m:e>
                        <m:sup>
                          <m:r>
                            <a:rPr lang="en-US" altLang="zh-CN" b="0" i="1" smtClean="0">
                              <a:solidFill>
                                <a:schemeClr val="tx1"/>
                              </a:solidFill>
                              <a:latin typeface="Cambria Math" panose="02040503050406030204" pitchFamily="18" charset="0"/>
                            </a:rPr>
                            <m:t>−</m:t>
                          </m:r>
                          <m:f>
                            <m:fPr>
                              <m:ctrlPr>
                                <a:rPr lang="en-US" altLang="zh-CN" b="0" i="1" smtClean="0">
                                  <a:solidFill>
                                    <a:schemeClr val="tx1"/>
                                  </a:solidFill>
                                  <a:latin typeface="Cambria Math" panose="02040503050406030204" pitchFamily="18" charset="0"/>
                                </a:rPr>
                              </m:ctrlPr>
                            </m:fPr>
                            <m:num>
                              <m:sSup>
                                <m:sSupPr>
                                  <m:ctrlPr>
                                    <a:rPr lang="en-US" altLang="zh-CN" b="0" i="1" smtClean="0">
                                      <a:solidFill>
                                        <a:schemeClr val="tx1"/>
                                      </a:solidFill>
                                      <a:latin typeface="Cambria Math" panose="02040503050406030204" pitchFamily="18" charset="0"/>
                                    </a:rPr>
                                  </m:ctrlPr>
                                </m:sSupPr>
                                <m:e>
                                  <m:r>
                                    <a:rPr lang="en-US" altLang="zh-CN" b="0" i="1" smtClean="0">
                                      <a:solidFill>
                                        <a:schemeClr val="tx1"/>
                                      </a:solidFill>
                                      <a:latin typeface="Cambria Math" panose="02040503050406030204" pitchFamily="18" charset="0"/>
                                    </a:rPr>
                                    <m:t>𝑥</m:t>
                                  </m:r>
                                </m:e>
                                <m:sup>
                                  <m:r>
                                    <a:rPr lang="en-US" altLang="zh-CN" b="0" i="1" smtClean="0">
                                      <a:solidFill>
                                        <a:schemeClr val="tx1"/>
                                      </a:solidFill>
                                      <a:latin typeface="Cambria Math" panose="02040503050406030204" pitchFamily="18" charset="0"/>
                                    </a:rPr>
                                    <m:t>2</m:t>
                                  </m:r>
                                </m:sup>
                              </m:sSup>
                              <m:r>
                                <a:rPr lang="en-US" altLang="zh-CN" b="0" i="1" smtClean="0">
                                  <a:solidFill>
                                    <a:schemeClr val="tx1"/>
                                  </a:solidFill>
                                  <a:latin typeface="Cambria Math" panose="02040503050406030204" pitchFamily="18" charset="0"/>
                                </a:rPr>
                                <m:t>+</m:t>
                              </m:r>
                              <m:sSup>
                                <m:sSupPr>
                                  <m:ctrlPr>
                                    <a:rPr lang="en-US" altLang="zh-CN" b="0" i="1" smtClean="0">
                                      <a:solidFill>
                                        <a:schemeClr val="tx1"/>
                                      </a:solidFill>
                                      <a:latin typeface="Cambria Math" panose="02040503050406030204" pitchFamily="18" charset="0"/>
                                    </a:rPr>
                                  </m:ctrlPr>
                                </m:sSupPr>
                                <m:e>
                                  <m:r>
                                    <a:rPr lang="en-US" altLang="zh-CN" b="0" i="1" smtClean="0">
                                      <a:solidFill>
                                        <a:schemeClr val="tx1"/>
                                      </a:solidFill>
                                      <a:latin typeface="Cambria Math" panose="02040503050406030204" pitchFamily="18" charset="0"/>
                                    </a:rPr>
                                    <m:t>𝑦</m:t>
                                  </m:r>
                                </m:e>
                                <m:sup>
                                  <m:r>
                                    <a:rPr lang="en-US" altLang="zh-CN" b="0" i="1" smtClean="0">
                                      <a:solidFill>
                                        <a:schemeClr val="tx1"/>
                                      </a:solidFill>
                                      <a:latin typeface="Cambria Math" panose="02040503050406030204" pitchFamily="18" charset="0"/>
                                    </a:rPr>
                                    <m:t>2</m:t>
                                  </m:r>
                                </m:sup>
                              </m:sSup>
                            </m:num>
                            <m:den>
                              <m:r>
                                <a:rPr lang="en-US" altLang="zh-CN" b="0" i="1" smtClean="0">
                                  <a:solidFill>
                                    <a:schemeClr val="tx1"/>
                                  </a:solidFill>
                                  <a:latin typeface="Cambria Math" panose="02040503050406030204" pitchFamily="18" charset="0"/>
                                </a:rPr>
                                <m:t>2</m:t>
                              </m:r>
                              <m:sSup>
                                <m:sSupPr>
                                  <m:ctrlPr>
                                    <a:rPr lang="en-US" altLang="zh-CN" b="0" i="1" smtClean="0">
                                      <a:solidFill>
                                        <a:schemeClr val="tx1"/>
                                      </a:solidFill>
                                      <a:latin typeface="Cambria Math" panose="02040503050406030204" pitchFamily="18" charset="0"/>
                                    </a:rPr>
                                  </m:ctrlPr>
                                </m:sSupPr>
                                <m:e>
                                  <m:r>
                                    <a:rPr lang="en-US" altLang="zh-CN" b="0" i="1" smtClean="0">
                                      <a:solidFill>
                                        <a:schemeClr val="tx1"/>
                                      </a:solidFill>
                                      <a:latin typeface="Cambria Math" panose="02040503050406030204" pitchFamily="18" charset="0"/>
                                    </a:rPr>
                                    <m:t>𝜎</m:t>
                                  </m:r>
                                </m:e>
                                <m:sup>
                                  <m:r>
                                    <a:rPr lang="en-US" altLang="zh-CN" b="0" i="1" smtClean="0">
                                      <a:solidFill>
                                        <a:schemeClr val="tx1"/>
                                      </a:solidFill>
                                      <a:latin typeface="Cambria Math" panose="02040503050406030204" pitchFamily="18" charset="0"/>
                                    </a:rPr>
                                    <m:t>2</m:t>
                                  </m:r>
                                </m:sup>
                              </m:sSup>
                            </m:den>
                          </m:f>
                        </m:sup>
                      </m:sSup>
                    </m:oMath>
                  </m:oMathPara>
                </a14:m>
                <a:endParaRPr lang="en-US" altLang="zh-CN" dirty="0">
                  <a:solidFill>
                    <a:srgbClr val="0066FF"/>
                  </a:solidFill>
                </a:endParaRPr>
              </a:p>
              <a:p>
                <a:pPr lvl="1"/>
                <a:r>
                  <a:rPr lang="zh-CN" altLang="en-US" dirty="0"/>
                  <a:t>空域中</a:t>
                </a:r>
                <a:r>
                  <a:rPr lang="en-US" altLang="zh-CN" dirty="0"/>
                  <a:t>,</a:t>
                </a:r>
                <a:r>
                  <a:rPr lang="zh-CN" altLang="en-US" dirty="0"/>
                  <a:t>根据高斯函数的形状选择权值形成高斯平滑滤波器；</a:t>
                </a:r>
                <a:endParaRPr lang="en-US" altLang="zh-CN" dirty="0"/>
              </a:p>
              <a:p>
                <a:pPr lvl="1"/>
                <a:r>
                  <a:rPr lang="zh-CN" altLang="en-US" dirty="0"/>
                  <a:t>高斯滤波器的大小为</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𝑛</m:t>
                    </m:r>
                  </m:oMath>
                </a14:m>
                <a:r>
                  <a:rPr lang="en-US" altLang="zh-CN" dirty="0"/>
                  <a:t>, </a:t>
                </a:r>
                <a14:m>
                  <m:oMath xmlns:m="http://schemas.openxmlformats.org/officeDocument/2006/math">
                    <m:r>
                      <a:rPr lang="en-US" altLang="zh-CN" b="0" i="1" smtClean="0">
                        <a:latin typeface="Cambria Math" panose="02040503050406030204" pitchFamily="18" charset="0"/>
                      </a:rPr>
                      <m:t>𝑛</m:t>
                    </m:r>
                  </m:oMath>
                </a14:m>
                <a:r>
                  <a:rPr lang="zh-CN" altLang="en-US" dirty="0"/>
                  <a:t>一般选择大于等于</a:t>
                </a:r>
                <a14:m>
                  <m:oMath xmlns:m="http://schemas.openxmlformats.org/officeDocument/2006/math">
                    <m:r>
                      <a:rPr lang="en-US" altLang="zh-CN" b="0" i="1" smtClean="0">
                        <a:latin typeface="Cambria Math" panose="02040503050406030204" pitchFamily="18" charset="0"/>
                      </a:rPr>
                      <m:t>6</m:t>
                    </m:r>
                    <m:r>
                      <a:rPr lang="en-US" altLang="zh-CN" b="0" i="1" smtClean="0">
                        <a:latin typeface="Cambria Math" panose="02040503050406030204" pitchFamily="18" charset="0"/>
                      </a:rPr>
                      <m:t>𝜎</m:t>
                    </m:r>
                  </m:oMath>
                </a14:m>
                <a:r>
                  <a:rPr lang="zh-CN" altLang="en-US" dirty="0"/>
                  <a:t>的最小奇数，（二维高斯表面下</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3</m:t>
                    </m:r>
                    <m:r>
                      <a:rPr lang="en-US" altLang="zh-CN" b="0" i="1" smtClean="0">
                        <a:latin typeface="Cambria Math" panose="02040503050406030204" pitchFamily="18" charset="0"/>
                      </a:rPr>
                      <m:t>𝜎</m:t>
                    </m:r>
                  </m:oMath>
                </a14:m>
                <a:r>
                  <a:rPr lang="zh-CN" altLang="en-US" dirty="0"/>
                  <a:t>之间的面积占</a:t>
                </a:r>
                <a:r>
                  <a:rPr lang="en-US" altLang="zh-CN" dirty="0"/>
                  <a:t>99.7%</a:t>
                </a:r>
                <a:r>
                  <a:rPr lang="zh-CN" altLang="en-US" dirty="0"/>
                  <a:t>）</a:t>
                </a:r>
                <a:endParaRPr lang="en-US" altLang="zh-CN" dirty="0"/>
              </a:p>
              <a:p>
                <a:pPr lvl="1"/>
                <a:endParaRPr lang="en-US" altLang="zh-CN"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374848" y="1052736"/>
                <a:ext cx="8733656" cy="5256584"/>
              </a:xfrm>
              <a:blipFill rotWithShape="1">
                <a:blip r:embed="rId1"/>
                <a:stretch>
                  <a:fillRect l="-2" t="-10" r="1" b="11"/>
                </a:stretch>
              </a:blipFill>
            </p:spPr>
            <p:txBody>
              <a:bodyPr/>
              <a:lstStyle/>
              <a:p>
                <a:r>
                  <a:rPr lang="zh-CN" altLang="en-US">
                    <a:noFill/>
                  </a:rPr>
                  <a:t> </a:t>
                </a:r>
              </a:p>
            </p:txBody>
          </p:sp>
        </mc:Fallback>
      </mc:AlternateContent>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点、线和边缘检测</a:t>
            </a:r>
            <a:endParaRPr lang="zh-CN" altLang="en-US" dirty="0"/>
          </a:p>
        </p:txBody>
      </p:sp>
      <p:sp>
        <p:nvSpPr>
          <p:cNvPr id="3" name="内容占位符 2"/>
          <p:cNvSpPr>
            <a:spLocks noGrp="1"/>
          </p:cNvSpPr>
          <p:nvPr>
            <p:ph idx="1"/>
          </p:nvPr>
        </p:nvSpPr>
        <p:spPr>
          <a:xfrm>
            <a:off x="374848" y="1052736"/>
            <a:ext cx="8733656" cy="5256584"/>
          </a:xfrm>
        </p:spPr>
        <p:txBody>
          <a:bodyPr>
            <a:normAutofit/>
          </a:bodyPr>
          <a:lstStyle/>
          <a:p>
            <a:r>
              <a:rPr lang="en-US" altLang="zh-CN" dirty="0">
                <a:solidFill>
                  <a:srgbClr val="0066FF"/>
                </a:solidFill>
              </a:rPr>
              <a:t>The Canny edge detector</a:t>
            </a:r>
            <a:r>
              <a:rPr lang="zh-CN" altLang="en-US" dirty="0">
                <a:solidFill>
                  <a:srgbClr val="0066FF"/>
                </a:solidFill>
              </a:rPr>
              <a:t>（坎尼边缘检测器）</a:t>
            </a:r>
            <a:endParaRPr lang="en-US" altLang="zh-CN" dirty="0">
              <a:solidFill>
                <a:srgbClr val="0066FF"/>
              </a:solidFill>
            </a:endParaRPr>
          </a:p>
          <a:p>
            <a:pPr lvl="1"/>
            <a:r>
              <a:rPr lang="en-US" altLang="zh-CN" dirty="0"/>
              <a:t>Canny</a:t>
            </a:r>
            <a:r>
              <a:rPr lang="zh-CN" altLang="en-US" dirty="0"/>
              <a:t>发现对于最优阶跃边缘检测器的一个好的近似是</a:t>
            </a:r>
            <a:r>
              <a:rPr lang="en-US" altLang="zh-CN" dirty="0"/>
              <a:t> </a:t>
            </a:r>
            <a:r>
              <a:rPr lang="zh-CN" altLang="en-US" dirty="0"/>
              <a:t>高斯函数的一阶导数</a:t>
            </a:r>
            <a:endParaRPr lang="en-US" altLang="zh-CN" dirty="0"/>
          </a:p>
          <a:p>
            <a:pPr lvl="1"/>
            <a:endParaRPr lang="en-US" altLang="zh-CN" sz="2400" dirty="0"/>
          </a:p>
          <a:p>
            <a:pPr lvl="1"/>
            <a:endParaRPr lang="en-US" altLang="zh-CN" sz="2400" dirty="0"/>
          </a:p>
        </p:txBody>
      </p:sp>
      <p:pic>
        <p:nvPicPr>
          <p:cNvPr id="4" name="图片 3"/>
          <p:cNvPicPr>
            <a:picLocks noChangeAspect="1"/>
          </p:cNvPicPr>
          <p:nvPr/>
        </p:nvPicPr>
        <p:blipFill>
          <a:blip r:embed="rId1"/>
          <a:stretch>
            <a:fillRect/>
          </a:stretch>
        </p:blipFill>
        <p:spPr>
          <a:xfrm>
            <a:off x="2987824" y="2924944"/>
            <a:ext cx="3124200" cy="9620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a:t>
            </a:r>
            <a:r>
              <a:rPr lang="zh-CN" altLang="en-US" dirty="0"/>
              <a:t>基本概念</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14:m>
                  <m:oMath xmlns:m="http://schemas.openxmlformats.org/officeDocument/2006/math">
                    <m:r>
                      <a:rPr lang="en-US" altLang="zh-CN" sz="2800" i="1" dirty="0" smtClean="0">
                        <a:solidFill>
                          <a:srgbClr val="0066FF"/>
                        </a:solidFill>
                        <a:latin typeface="Cambria Math" panose="02040503050406030204" pitchFamily="18" charset="0"/>
                      </a:rPr>
                      <m:t>𝑅</m:t>
                    </m:r>
                  </m:oMath>
                </a14:m>
                <a:r>
                  <a:rPr lang="en-US" altLang="zh-CN" sz="2800" dirty="0"/>
                  <a:t> </a:t>
                </a:r>
                <a:r>
                  <a:rPr lang="zh-CN" altLang="en-US" sz="2800" dirty="0"/>
                  <a:t>表示一幅图像所占据的整个区域</a:t>
                </a:r>
                <a:r>
                  <a:rPr lang="en-US" altLang="zh-CN" sz="2800" dirty="0"/>
                  <a:t> </a:t>
                </a:r>
                <a:endParaRPr lang="en-US" altLang="zh-CN" sz="2800" dirty="0"/>
              </a:p>
              <a:p>
                <a:r>
                  <a:rPr lang="zh-CN" altLang="en-US" sz="2800" dirty="0"/>
                  <a:t>图像分割是一种处理过程，能够将</a:t>
                </a:r>
                <a14:m>
                  <m:oMath xmlns:m="http://schemas.openxmlformats.org/officeDocument/2006/math">
                    <m:r>
                      <a:rPr lang="en-US" altLang="zh-CN" sz="2800" i="1" dirty="0" smtClean="0">
                        <a:solidFill>
                          <a:srgbClr val="0066FF"/>
                        </a:solidFill>
                        <a:latin typeface="Cambria Math" panose="02040503050406030204" pitchFamily="18" charset="0"/>
                      </a:rPr>
                      <m:t>𝑅</m:t>
                    </m:r>
                  </m:oMath>
                </a14:m>
                <a:r>
                  <a:rPr lang="zh-CN" altLang="en-US" sz="2800" dirty="0"/>
                  <a:t>划分为</a:t>
                </a:r>
                <a14:m>
                  <m:oMath xmlns:m="http://schemas.openxmlformats.org/officeDocument/2006/math">
                    <m:r>
                      <a:rPr lang="en-US" altLang="zh-CN" sz="2800" i="1" dirty="0" smtClean="0">
                        <a:latin typeface="Cambria Math" panose="02040503050406030204" pitchFamily="18" charset="0"/>
                      </a:rPr>
                      <m:t>𝑛</m:t>
                    </m:r>
                  </m:oMath>
                </a14:m>
                <a:r>
                  <a:rPr lang="zh-CN" altLang="en-US" sz="2800" dirty="0"/>
                  <a:t>个子区域，</a:t>
                </a:r>
                <a14:m>
                  <m:oMath xmlns:m="http://schemas.openxmlformats.org/officeDocument/2006/math">
                    <m:sSub>
                      <m:sSubPr>
                        <m:ctrlPr>
                          <a:rPr lang="en-US" altLang="zh-CN" sz="2800" b="0" i="1" dirty="0" smtClean="0">
                            <a:solidFill>
                              <a:srgbClr val="0066FF"/>
                            </a:solidFill>
                            <a:latin typeface="Cambria Math" panose="02040503050406030204" pitchFamily="18" charset="0"/>
                          </a:rPr>
                        </m:ctrlPr>
                      </m:sSubPr>
                      <m:e>
                        <m:r>
                          <a:rPr lang="en-US" altLang="zh-CN" sz="2800" i="1" dirty="0" smtClean="0">
                            <a:solidFill>
                              <a:srgbClr val="0066FF"/>
                            </a:solidFill>
                            <a:latin typeface="Cambria Math" panose="02040503050406030204" pitchFamily="18" charset="0"/>
                          </a:rPr>
                          <m:t>𝑅</m:t>
                        </m:r>
                      </m:e>
                      <m:sub>
                        <m:r>
                          <a:rPr lang="en-US" altLang="zh-CN" sz="2800" i="1" dirty="0" smtClean="0">
                            <a:solidFill>
                              <a:srgbClr val="0066FF"/>
                            </a:solidFill>
                            <a:latin typeface="Cambria Math" panose="02040503050406030204" pitchFamily="18" charset="0"/>
                          </a:rPr>
                          <m:t>1</m:t>
                        </m:r>
                      </m:sub>
                    </m:sSub>
                    <m:r>
                      <a:rPr lang="en-US" altLang="zh-CN" sz="2800" i="1" dirty="0" smtClean="0">
                        <a:solidFill>
                          <a:srgbClr val="0066FF"/>
                        </a:solidFill>
                        <a:latin typeface="Cambria Math" panose="02040503050406030204" pitchFamily="18" charset="0"/>
                      </a:rPr>
                      <m:t>, </m:t>
                    </m:r>
                    <m:sSub>
                      <m:sSubPr>
                        <m:ctrlPr>
                          <a:rPr lang="en-US" altLang="zh-CN" sz="2800" b="0" i="1" dirty="0" smtClean="0">
                            <a:solidFill>
                              <a:srgbClr val="0066FF"/>
                            </a:solidFill>
                            <a:latin typeface="Cambria Math" panose="02040503050406030204" pitchFamily="18" charset="0"/>
                          </a:rPr>
                        </m:ctrlPr>
                      </m:sSubPr>
                      <m:e>
                        <m:r>
                          <a:rPr lang="en-US" altLang="zh-CN" sz="2800" i="1" dirty="0" smtClean="0">
                            <a:solidFill>
                              <a:srgbClr val="0066FF"/>
                            </a:solidFill>
                            <a:latin typeface="Cambria Math" panose="02040503050406030204" pitchFamily="18" charset="0"/>
                          </a:rPr>
                          <m:t>𝑅</m:t>
                        </m:r>
                      </m:e>
                      <m:sub>
                        <m:r>
                          <a:rPr lang="en-US" altLang="zh-CN" sz="2800" i="1" dirty="0" smtClean="0">
                            <a:solidFill>
                              <a:srgbClr val="0066FF"/>
                            </a:solidFill>
                            <a:latin typeface="Cambria Math" panose="02040503050406030204" pitchFamily="18" charset="0"/>
                          </a:rPr>
                          <m:t>2</m:t>
                        </m:r>
                      </m:sub>
                    </m:sSub>
                    <m:r>
                      <a:rPr lang="en-US" altLang="zh-CN" sz="2800" i="1" dirty="0" smtClean="0">
                        <a:solidFill>
                          <a:srgbClr val="0066FF"/>
                        </a:solidFill>
                        <a:latin typeface="Cambria Math" panose="02040503050406030204" pitchFamily="18" charset="0"/>
                      </a:rPr>
                      <m:t>, …, </m:t>
                    </m:r>
                    <m:sSub>
                      <m:sSubPr>
                        <m:ctrlPr>
                          <a:rPr lang="en-US" altLang="zh-CN" sz="2800" b="0" i="1" dirty="0" smtClean="0">
                            <a:solidFill>
                              <a:srgbClr val="0066FF"/>
                            </a:solidFill>
                            <a:latin typeface="Cambria Math" panose="02040503050406030204" pitchFamily="18" charset="0"/>
                          </a:rPr>
                        </m:ctrlPr>
                      </m:sSubPr>
                      <m:e>
                        <m:r>
                          <a:rPr lang="en-US" altLang="zh-CN" sz="2800" i="1" dirty="0" err="1">
                            <a:solidFill>
                              <a:srgbClr val="0066FF"/>
                            </a:solidFill>
                            <a:latin typeface="Cambria Math" panose="02040503050406030204" pitchFamily="18" charset="0"/>
                          </a:rPr>
                          <m:t>𝑅</m:t>
                        </m:r>
                      </m:e>
                      <m:sub>
                        <m:r>
                          <a:rPr lang="en-US" altLang="zh-CN" sz="2800" i="1" dirty="0" err="1">
                            <a:solidFill>
                              <a:srgbClr val="0066FF"/>
                            </a:solidFill>
                            <a:latin typeface="Cambria Math" panose="02040503050406030204" pitchFamily="18" charset="0"/>
                          </a:rPr>
                          <m:t>𝑛</m:t>
                        </m:r>
                      </m:sub>
                    </m:sSub>
                  </m:oMath>
                </a14:m>
                <a:r>
                  <a:rPr lang="en-US" altLang="zh-CN" sz="2800" dirty="0"/>
                  <a:t>, </a:t>
                </a:r>
                <a:r>
                  <a:rPr lang="zh-CN" altLang="en-US" sz="2800" dirty="0"/>
                  <a:t>并满足以下条件</a:t>
                </a:r>
                <a:endParaRPr lang="en-US" altLang="zh-CN" sz="2800" dirty="0"/>
              </a:p>
              <a:p>
                <a:pPr lvl="1"/>
                <a14:m>
                  <m:oMath xmlns:m="http://schemas.openxmlformats.org/officeDocument/2006/math">
                    <m:nary>
                      <m:naryPr>
                        <m:chr m:val="⋃"/>
                        <m:ctrlPr>
                          <a:rPr lang="zh-CN" altLang="en-US" sz="240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𝑛</m:t>
                        </m:r>
                      </m:sup>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𝑅</m:t>
                            </m:r>
                          </m:e>
                          <m:sub>
                            <m:r>
                              <a:rPr lang="en-US" altLang="zh-CN" sz="2400" b="0" i="1" smtClean="0">
                                <a:latin typeface="Cambria Math" panose="02040503050406030204" pitchFamily="18" charset="0"/>
                              </a:rPr>
                              <m:t>𝑖</m:t>
                            </m:r>
                          </m:sub>
                        </m:sSub>
                      </m:e>
                    </m:nary>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𝑅</m:t>
                    </m:r>
                  </m:oMath>
                </a14:m>
                <a:endParaRPr lang="en-US" altLang="zh-CN" sz="2400" b="0" dirty="0"/>
              </a:p>
              <a:p>
                <a:pPr lvl="1"/>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𝑅</m:t>
                        </m:r>
                      </m:e>
                      <m:sub>
                        <m:r>
                          <a:rPr lang="en-US" altLang="zh-CN" sz="2400" b="0" i="1" smtClean="0">
                            <a:latin typeface="Cambria Math" panose="02040503050406030204" pitchFamily="18" charset="0"/>
                          </a:rPr>
                          <m:t>𝑖</m:t>
                        </m:r>
                      </m:sub>
                    </m:sSub>
                  </m:oMath>
                </a14:m>
                <a:r>
                  <a:rPr lang="zh-CN" altLang="en-US" sz="2400" dirty="0"/>
                  <a:t> </a:t>
                </a:r>
                <a:r>
                  <a:rPr lang="en-US" altLang="zh-CN" sz="2400" dirty="0"/>
                  <a:t>is a connected set, </a:t>
                </a:r>
                <a14:m>
                  <m:oMath xmlns:m="http://schemas.openxmlformats.org/officeDocument/2006/math">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oMath>
                </a14:m>
                <a:endParaRPr lang="en-US" altLang="zh-CN" sz="2400" b="0" dirty="0"/>
              </a:p>
              <a:p>
                <a:pPr lvl="1"/>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𝑅</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𝑅</m:t>
                        </m:r>
                      </m:e>
                      <m:sub>
                        <m:r>
                          <a:rPr lang="en-US" altLang="zh-CN" sz="2400" b="0" i="1" smtClean="0">
                            <a:latin typeface="Cambria Math" panose="02040503050406030204" pitchFamily="18" charset="0"/>
                          </a:rPr>
                          <m:t>𝑗</m:t>
                        </m:r>
                      </m:sub>
                    </m:sSub>
                    <m:r>
                      <a:rPr lang="en-US" altLang="zh-CN" sz="2400" b="0" i="1" smtClean="0">
                        <a:latin typeface="Cambria Math" panose="02040503050406030204" pitchFamily="18" charset="0"/>
                      </a:rPr>
                      <m:t>=∅</m:t>
                    </m:r>
                  </m:oMath>
                </a14:m>
                <a:r>
                  <a:rPr lang="zh-CN" altLang="en-US" sz="2400" dirty="0"/>
                  <a:t> </a:t>
                </a:r>
                <a:r>
                  <a:rPr lang="en-US" altLang="zh-CN" sz="2400" dirty="0"/>
                  <a:t>for all </a:t>
                </a:r>
                <a14:m>
                  <m:oMath xmlns:m="http://schemas.openxmlformats.org/officeDocument/2006/math">
                    <m:r>
                      <a:rPr lang="en-US" altLang="zh-CN" sz="2400" b="0" i="1" smtClean="0">
                        <a:latin typeface="Cambria Math" panose="02040503050406030204" pitchFamily="18" charset="0"/>
                      </a:rPr>
                      <m:t>𝑖</m:t>
                    </m:r>
                  </m:oMath>
                </a14:m>
                <a:r>
                  <a:rPr lang="zh-CN" altLang="en-US" sz="2400" dirty="0"/>
                  <a:t> </a:t>
                </a:r>
                <a:r>
                  <a:rPr lang="en-US" altLang="zh-CN" sz="2400" dirty="0"/>
                  <a:t>and </a:t>
                </a:r>
                <a14:m>
                  <m:oMath xmlns:m="http://schemas.openxmlformats.org/officeDocument/2006/math">
                    <m:r>
                      <a:rPr lang="en-US" altLang="zh-CN" sz="2400" b="0" i="1" smtClean="0">
                        <a:latin typeface="Cambria Math" panose="02040503050406030204" pitchFamily="18" charset="0"/>
                      </a:rPr>
                      <m:t>𝑗</m:t>
                    </m:r>
                  </m:oMath>
                </a14:m>
                <a:r>
                  <a:rPr lang="en-US" altLang="zh-CN" sz="2400" dirty="0"/>
                  <a:t>, </a:t>
                </a:r>
                <a14:m>
                  <m:oMath xmlns:m="http://schemas.openxmlformats.org/officeDocument/2006/math">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oMath>
                </a14:m>
                <a:endParaRPr lang="en-US" altLang="zh-CN" sz="2400" dirty="0"/>
              </a:p>
              <a:p>
                <a:pPr lvl="1"/>
                <a14:m>
                  <m:oMath xmlns:m="http://schemas.openxmlformats.org/officeDocument/2006/math">
                    <m:r>
                      <a:rPr lang="zh-CN" altLang="en-US" sz="2400" i="1" smtClean="0">
                        <a:latin typeface="Cambria Math" panose="02040503050406030204" pitchFamily="18" charset="0"/>
                      </a:rPr>
                      <m:t>𝒬</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𝑅</m:t>
                            </m:r>
                          </m:e>
                          <m:sub>
                            <m:r>
                              <a:rPr lang="en-US" altLang="zh-CN" sz="2400" b="0" i="1" smtClean="0">
                                <a:latin typeface="Cambria Math" panose="02040503050406030204" pitchFamily="18" charset="0"/>
                              </a:rPr>
                              <m:t>𝑖</m:t>
                            </m:r>
                          </m:sub>
                        </m:sSub>
                      </m:e>
                    </m:d>
                    <m:r>
                      <a:rPr lang="en-US" altLang="zh-CN" sz="2400" b="0" i="1" smtClean="0">
                        <a:latin typeface="Cambria Math" panose="02040503050406030204" pitchFamily="18" charset="0"/>
                      </a:rPr>
                      <m:t>=</m:t>
                    </m:r>
                    <m:r>
                      <m:rPr>
                        <m:nor/>
                      </m:rPr>
                      <a:rPr lang="en-US" altLang="zh-CN" sz="2400" b="0" i="0" smtClean="0">
                        <a:latin typeface="Cambria Math" panose="02040503050406030204" pitchFamily="18" charset="0"/>
                      </a:rPr>
                      <m:t>TRUE</m:t>
                    </m:r>
                    <m:r>
                      <m:rPr>
                        <m:nor/>
                      </m:rPr>
                      <a:rPr lang="en-US" altLang="zh-CN" sz="2400" b="0" i="0" smtClean="0">
                        <a:latin typeface="Cambria Math" panose="02040503050406030204" pitchFamily="18" charset="0"/>
                      </a:rPr>
                      <m:t> </m:t>
                    </m:r>
                    <m:r>
                      <m:rPr>
                        <m:nor/>
                      </m:rPr>
                      <a:rPr lang="en-US" altLang="zh-CN" sz="2400" b="0" i="0" smtClean="0">
                        <a:latin typeface="Cambria Math" panose="02040503050406030204" pitchFamily="18" charset="0"/>
                      </a:rPr>
                      <m:t>for</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oMath>
                </a14:m>
                <a:endParaRPr lang="en-US" altLang="zh-CN" sz="2400" b="0" dirty="0"/>
              </a:p>
              <a:p>
                <a:pPr lvl="1"/>
                <a14:m>
                  <m:oMath xmlns:m="http://schemas.openxmlformats.org/officeDocument/2006/math">
                    <m:r>
                      <a:rPr lang="zh-CN" altLang="en-US" sz="2400" i="1">
                        <a:latin typeface="Cambria Math" panose="02040503050406030204" pitchFamily="18" charset="0"/>
                      </a:rPr>
                      <m:t>𝒬</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𝑅</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𝑅</m:t>
                            </m:r>
                          </m:e>
                          <m:sub>
                            <m:r>
                              <a:rPr lang="en-US" altLang="zh-CN" sz="2400" b="0" i="1" smtClean="0">
                                <a:latin typeface="Cambria Math" panose="02040503050406030204" pitchFamily="18" charset="0"/>
                              </a:rPr>
                              <m:t>𝑗</m:t>
                            </m:r>
                          </m:sub>
                        </m:sSub>
                      </m:e>
                    </m:d>
                    <m:r>
                      <a:rPr lang="en-US" altLang="zh-CN" sz="2400" b="0" i="1" smtClean="0">
                        <a:latin typeface="Cambria Math" panose="02040503050406030204" pitchFamily="18" charset="0"/>
                      </a:rPr>
                      <m:t>=</m:t>
                    </m:r>
                    <m:r>
                      <m:rPr>
                        <m:nor/>
                      </m:rPr>
                      <a:rPr lang="en-US" altLang="zh-CN" sz="2400" b="0" i="0" smtClean="0">
                        <a:latin typeface="Cambria Math" panose="02040503050406030204" pitchFamily="18" charset="0"/>
                      </a:rPr>
                      <m:t>FALSE</m:t>
                    </m:r>
                  </m:oMath>
                </a14:m>
                <a:r>
                  <a:rPr lang="zh-CN" altLang="en-US" sz="2400" dirty="0"/>
                  <a:t> </a:t>
                </a:r>
                <a:r>
                  <a:rPr lang="en-US" altLang="zh-CN" sz="2400" dirty="0"/>
                  <a:t>for any adjacent regions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𝑅</m:t>
                        </m:r>
                      </m:e>
                      <m:sub>
                        <m:r>
                          <a:rPr lang="en-US" altLang="zh-CN" sz="2400" b="0" i="1" smtClean="0">
                            <a:latin typeface="Cambria Math" panose="02040503050406030204" pitchFamily="18" charset="0"/>
                          </a:rPr>
                          <m:t>𝑖</m:t>
                        </m:r>
                      </m:sub>
                    </m:sSub>
                  </m:oMath>
                </a14:m>
                <a:r>
                  <a:rPr lang="zh-CN" altLang="en-US" sz="2400" dirty="0"/>
                  <a:t> </a:t>
                </a:r>
                <a:r>
                  <a:rPr lang="en-US" altLang="zh-CN" sz="2400" dirty="0"/>
                  <a:t>and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𝑅</m:t>
                        </m:r>
                      </m:e>
                      <m:sub>
                        <m:r>
                          <a:rPr lang="en-US" altLang="zh-CN" sz="2400" b="0" i="1" smtClean="0">
                            <a:latin typeface="Cambria Math" panose="02040503050406030204" pitchFamily="18" charset="0"/>
                          </a:rPr>
                          <m:t>𝑗</m:t>
                        </m:r>
                      </m:sub>
                    </m:sSub>
                  </m:oMath>
                </a14:m>
                <a:endParaRPr lang="zh-CN" altLang="en-US" sz="2400"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2" t="-11" r="2" b="9"/>
                </a:stretch>
              </a:blipFill>
            </p:spPr>
            <p:txBody>
              <a:bodyPr/>
              <a:lstStyle/>
              <a:p>
                <a:r>
                  <a:rPr lang="zh-CN" altLang="en-US">
                    <a:noFill/>
                  </a:rPr>
                  <a:t> </a:t>
                </a:r>
              </a:p>
            </p:txBody>
          </p:sp>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点、线和边缘检测</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74848" y="1052736"/>
                <a:ext cx="8733656" cy="5256584"/>
              </a:xfrm>
            </p:spPr>
            <p:txBody>
              <a:bodyPr>
                <a:normAutofit/>
              </a:bodyPr>
              <a:lstStyle/>
              <a:p>
                <a:r>
                  <a:rPr lang="en-US" altLang="zh-CN" dirty="0">
                    <a:solidFill>
                      <a:srgbClr val="0066FF"/>
                    </a:solidFill>
                  </a:rPr>
                  <a:t>The Canny edge detector</a:t>
                </a:r>
                <a:r>
                  <a:rPr lang="zh-CN" altLang="en-US" dirty="0">
                    <a:solidFill>
                      <a:srgbClr val="0066FF"/>
                    </a:solidFill>
                  </a:rPr>
                  <a:t>（坎尼边缘检测器）</a:t>
                </a:r>
                <a:endParaRPr lang="en-US" altLang="zh-CN" dirty="0">
                  <a:solidFill>
                    <a:srgbClr val="0066FF"/>
                  </a:solidFill>
                </a:endParaRPr>
              </a:p>
              <a:p>
                <a:pPr lvl="1"/>
                <a:r>
                  <a:rPr lang="en-US" altLang="zh-CN" sz="2400" dirty="0"/>
                  <a:t>Canny</a:t>
                </a:r>
                <a:r>
                  <a:rPr lang="zh-CN" altLang="en-US" sz="2400" dirty="0"/>
                  <a:t>发现对于</a:t>
                </a:r>
                <a:r>
                  <a:rPr lang="zh-CN" altLang="en-US" sz="2400" dirty="0">
                    <a:highlight>
                      <a:srgbClr val="FFFF00"/>
                    </a:highlight>
                  </a:rPr>
                  <a:t>最优阶跃边缘检测器的一个好的近似是 高斯函数的一阶导数</a:t>
                </a:r>
                <a:endParaRPr lang="zh-CN" altLang="en-US" sz="2400" dirty="0">
                  <a:highlight>
                    <a:srgbClr val="FFFF00"/>
                  </a:highlight>
                </a:endParaRPr>
              </a:p>
              <a:p>
                <a:pPr lvl="1"/>
                <a:endParaRPr lang="en-US" altLang="zh-CN" sz="2400" dirty="0"/>
              </a:p>
              <a:p>
                <a:pPr lvl="1"/>
                <a:endParaRPr lang="en-US" altLang="zh-CN" sz="2400" dirty="0"/>
              </a:p>
              <a:p>
                <a:pPr lvl="1"/>
                <a:r>
                  <a:rPr lang="zh-CN" altLang="en-US" sz="2400" dirty="0"/>
                  <a:t>基于这个</a:t>
                </a:r>
                <a:r>
                  <a:rPr lang="en-US" altLang="zh-CN" sz="2400" dirty="0"/>
                  <a:t>1D</a:t>
                </a:r>
                <a:r>
                  <a:rPr lang="zh-CN" altLang="en-US" sz="2400" dirty="0"/>
                  <a:t>方法在边缘法向方向仍然适用的认知，可以将这一发现推广到</a:t>
                </a:r>
                <a:r>
                  <a:rPr lang="en-US" altLang="zh-CN" sz="2400" dirty="0"/>
                  <a:t>2D</a:t>
                </a:r>
                <a:r>
                  <a:rPr lang="zh-CN" altLang="en-US" sz="2400" dirty="0"/>
                  <a:t>情况</a:t>
                </a:r>
                <a:endParaRPr lang="en-US" altLang="zh-CN" sz="2400" dirty="0"/>
              </a:p>
              <a:p>
                <a:pPr lvl="1"/>
                <a:r>
                  <a:rPr lang="zh-CN" altLang="en-US" sz="2400" dirty="0"/>
                  <a:t>卷积和求导都是线性的</a:t>
                </a:r>
                <a:endParaRPr lang="en-US" altLang="zh-CN" sz="2400" dirty="0"/>
              </a:p>
              <a:p>
                <a:pPr marL="457200" lvl="1" indent="0">
                  <a:buNone/>
                </a:pPr>
                <a14:m>
                  <m:oMathPara xmlns:m="http://schemas.openxmlformats.org/officeDocument/2006/math">
                    <m:oMathParaPr>
                      <m:jc m:val="centerGroup"/>
                    </m:oMathParaPr>
                    <m:oMath xmlns:m="http://schemas.openxmlformats.org/officeDocument/2006/math">
                      <m:d>
                        <m:dPr>
                          <m:begChr m:val="["/>
                          <m:endChr m:val="]"/>
                          <m:ctrlPr>
                            <a:rPr lang="en-US" altLang="zh-CN" sz="2400" b="0" i="1" smtClean="0">
                              <a:latin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𝐺</m:t>
                          </m:r>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𝑥</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𝑦</m:t>
                              </m:r>
                            </m:e>
                          </m:d>
                          <m:r>
                            <m:rPr>
                              <m:nor/>
                            </m:rPr>
                            <a:rPr lang="en-US" altLang="zh-CN" sz="2400" dirty="0">
                              <a:latin typeface="Cambria Math" panose="02040503050406030204" pitchFamily="18" charset="0"/>
                            </a:rPr>
                            <m:t> </m:t>
                          </m:r>
                        </m:e>
                      </m:d>
                      <m:r>
                        <a:rPr lang="zh-CN" altLang="en-US" sz="2400" b="0" i="1" smtClean="0">
                          <a:latin typeface="Cambria Math" panose="02040503050406030204" pitchFamily="18" charset="0"/>
                        </a:rPr>
                        <m:t>★</m:t>
                      </m:r>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m:t>
                      </m:r>
                      <m:d>
                        <m:dPr>
                          <m:begChr m:val="["/>
                          <m:endChr m:val="]"/>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𝐺</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𝑥</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𝑦</m:t>
                              </m:r>
                            </m:e>
                          </m:d>
                          <m:r>
                            <a:rPr lang="zh-CN" altLang="en-US"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𝑓</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𝑥</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𝑦</m:t>
                          </m:r>
                          <m:r>
                            <a:rPr lang="en-US" altLang="zh-CN" sz="2400" b="0" i="1" smtClean="0">
                              <a:latin typeface="Cambria Math" panose="02040503050406030204" pitchFamily="18" charset="0"/>
                              <a:ea typeface="Cambria Math" panose="02040503050406030204" pitchFamily="18" charset="0"/>
                            </a:rPr>
                            <m:t>)</m:t>
                          </m:r>
                        </m:e>
                      </m:d>
                    </m:oMath>
                  </m:oMathPara>
                </a14:m>
                <a:endParaRPr lang="en-US" altLang="zh-CN" sz="2400"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374848" y="1052736"/>
                <a:ext cx="8733656" cy="5256584"/>
              </a:xfrm>
              <a:blipFill rotWithShape="1">
                <a:blip r:embed="rId1"/>
                <a:stretch>
                  <a:fillRect l="-2" t="-10" r="1" b="11"/>
                </a:stretch>
              </a:blipFill>
            </p:spPr>
            <p:txBody>
              <a:bodyPr/>
              <a:lstStyle/>
              <a:p>
                <a:r>
                  <a:rPr lang="zh-CN" altLang="en-US">
                    <a:noFill/>
                  </a:rPr>
                  <a:t> </a:t>
                </a:r>
              </a:p>
            </p:txBody>
          </p:sp>
        </mc:Fallback>
      </mc:AlternateContent>
      <p:pic>
        <p:nvPicPr>
          <p:cNvPr id="4" name="图片 3"/>
          <p:cNvPicPr>
            <a:picLocks noChangeAspect="1"/>
          </p:cNvPicPr>
          <p:nvPr/>
        </p:nvPicPr>
        <p:blipFill>
          <a:blip r:embed="rId2"/>
          <a:stretch>
            <a:fillRect/>
          </a:stretch>
        </p:blipFill>
        <p:spPr>
          <a:xfrm>
            <a:off x="2987824" y="2725859"/>
            <a:ext cx="3124200" cy="96202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点、线和边缘检测</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74848" y="1052736"/>
                <a:ext cx="8733656" cy="5256584"/>
              </a:xfrm>
            </p:spPr>
            <p:txBody>
              <a:bodyPr>
                <a:normAutofit/>
              </a:bodyPr>
              <a:lstStyle/>
              <a:p>
                <a:r>
                  <a:rPr lang="en-US" altLang="zh-CN" dirty="0">
                    <a:solidFill>
                      <a:srgbClr val="0066FF"/>
                    </a:solidFill>
                  </a:rPr>
                  <a:t>The Canny edge detector</a:t>
                </a:r>
                <a:r>
                  <a:rPr lang="zh-CN" altLang="en-US" dirty="0">
                    <a:solidFill>
                      <a:srgbClr val="0066FF"/>
                    </a:solidFill>
                  </a:rPr>
                  <a:t>（坎尼边缘检测器）</a:t>
                </a:r>
                <a:endParaRPr lang="en-US" altLang="zh-CN" dirty="0">
                  <a:solidFill>
                    <a:srgbClr val="0066FF"/>
                  </a:solidFill>
                </a:endParaRPr>
              </a:p>
              <a:p>
                <a:pPr lvl="1">
                  <a:lnSpc>
                    <a:spcPct val="130000"/>
                  </a:lnSpc>
                </a:pPr>
                <a:r>
                  <a:rPr lang="zh-CN" altLang="en-US" dirty="0"/>
                  <a:t>输入图像</a:t>
                </a:r>
                <a:r>
                  <a:rPr lang="en-US" altLang="zh-CN" dirty="0"/>
                  <a:t>: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oMath>
                </a14:m>
                <a:endParaRPr lang="en-US" altLang="zh-CN" dirty="0"/>
              </a:p>
              <a:p>
                <a:pPr lvl="1">
                  <a:lnSpc>
                    <a:spcPct val="130000"/>
                  </a:lnSpc>
                </a:pPr>
                <a:r>
                  <a:rPr lang="zh-CN" altLang="en-US" dirty="0"/>
                  <a:t>高斯函数</a:t>
                </a:r>
                <a:r>
                  <a:rPr lang="en-US" altLang="zh-CN" dirty="0"/>
                  <a:t>:</a:t>
                </a:r>
                <a:endParaRPr lang="en-US" altLang="zh-CN" dirty="0"/>
              </a:p>
              <a:p>
                <a:pPr marL="457200" lvl="1" indent="0">
                  <a:lnSpc>
                    <a:spcPct val="130000"/>
                  </a:lnSpc>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𝐺</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2</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𝜎</m:t>
                                  </m:r>
                                </m:e>
                                <m:sup>
                                  <m:r>
                                    <a:rPr lang="en-US" altLang="zh-CN" b="0" i="1" smtClean="0">
                                      <a:latin typeface="Cambria Math" panose="02040503050406030204" pitchFamily="18" charset="0"/>
                                    </a:rPr>
                                    <m:t>2</m:t>
                                  </m:r>
                                </m:sup>
                              </m:sSup>
                            </m:den>
                          </m:f>
                        </m:sup>
                      </m:sSup>
                    </m:oMath>
                  </m:oMathPara>
                </a14:m>
                <a:endParaRPr lang="en-US" altLang="zh-CN" dirty="0"/>
              </a:p>
              <a:p>
                <a:pPr lvl="1">
                  <a:lnSpc>
                    <a:spcPct val="130000"/>
                  </a:lnSpc>
                </a:pPr>
                <a:r>
                  <a:rPr lang="zh-CN" altLang="en-US" dirty="0"/>
                  <a:t>平滑</a:t>
                </a:r>
                <a:endParaRPr lang="en-US" altLang="zh-CN" dirty="0"/>
              </a:p>
              <a:p>
                <a:pPr marL="457200" lvl="1" indent="0">
                  <a:lnSpc>
                    <a:spcPct val="130000"/>
                  </a:lnSpc>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𝑠</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𝐺</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zh-CN" altLang="en-US"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m:oMathPara>
                </a14:m>
                <a:endParaRPr lang="en-US" altLang="zh-CN"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374848" y="1052736"/>
                <a:ext cx="8733656" cy="5256584"/>
              </a:xfrm>
              <a:blipFill rotWithShape="1">
                <a:blip r:embed="rId1"/>
                <a:stretch>
                  <a:fillRect l="-2" t="-10" r="1" b="11"/>
                </a:stretch>
              </a:blipFill>
            </p:spPr>
            <p:txBody>
              <a:bodyPr/>
              <a:lstStyle/>
              <a:p>
                <a:r>
                  <a:rPr lang="zh-CN" altLang="en-US">
                    <a:noFill/>
                  </a:rPr>
                  <a:t> </a:t>
                </a:r>
              </a:p>
            </p:txBody>
          </p:sp>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点、线和边缘检测</a:t>
            </a:r>
            <a:endParaRPr lang="zh-CN" altLang="en-US" dirty="0"/>
          </a:p>
        </p:txBody>
      </p:sp>
      <p:sp>
        <p:nvSpPr>
          <p:cNvPr id="3" name="内容占位符 2"/>
          <p:cNvSpPr>
            <a:spLocks noGrp="1"/>
          </p:cNvSpPr>
          <p:nvPr>
            <p:ph idx="1"/>
          </p:nvPr>
        </p:nvSpPr>
        <p:spPr>
          <a:xfrm>
            <a:off x="374848" y="1052736"/>
            <a:ext cx="8733656" cy="5256584"/>
          </a:xfrm>
        </p:spPr>
        <p:txBody>
          <a:bodyPr>
            <a:normAutofit/>
          </a:bodyPr>
          <a:lstStyle/>
          <a:p>
            <a:r>
              <a:rPr lang="en-US" altLang="zh-CN" dirty="0">
                <a:solidFill>
                  <a:srgbClr val="0066FF"/>
                </a:solidFill>
              </a:rPr>
              <a:t>The Canny edge detector</a:t>
            </a:r>
            <a:r>
              <a:rPr lang="zh-CN" altLang="en-US" dirty="0">
                <a:solidFill>
                  <a:srgbClr val="0066FF"/>
                </a:solidFill>
              </a:rPr>
              <a:t>（坎尼边缘检测器）</a:t>
            </a:r>
            <a:endParaRPr lang="en-US" altLang="zh-CN" dirty="0">
              <a:solidFill>
                <a:srgbClr val="0066FF"/>
              </a:solidFill>
            </a:endParaRPr>
          </a:p>
          <a:p>
            <a:pPr lvl="1"/>
            <a:endParaRPr lang="en-US" altLang="zh-CN" dirty="0">
              <a:solidFill>
                <a:srgbClr val="0066FF"/>
              </a:solidFill>
            </a:endParaRPr>
          </a:p>
        </p:txBody>
      </p:sp>
      <p:graphicFrame>
        <p:nvGraphicFramePr>
          <p:cNvPr id="4" name="Object 3"/>
          <p:cNvGraphicFramePr>
            <a:graphicFrameLocks noChangeAspect="1"/>
          </p:cNvGraphicFramePr>
          <p:nvPr/>
        </p:nvGraphicFramePr>
        <p:xfrm>
          <a:off x="755576" y="1844824"/>
          <a:ext cx="7854950" cy="4243388"/>
        </p:xfrm>
        <a:graphic>
          <a:graphicData uri="http://schemas.openxmlformats.org/presentationml/2006/ole">
            <mc:AlternateContent xmlns:mc="http://schemas.openxmlformats.org/markup-compatibility/2006">
              <mc:Choice xmlns:v="urn:schemas-microsoft-com:vml" Requires="v">
                <p:oleObj spid="_x0000_s17536" name="Equation" r:id="rId1" imgW="3619500" imgH="1955800" progId="Equation.DSMT4">
                  <p:embed/>
                </p:oleObj>
              </mc:Choice>
              <mc:Fallback>
                <p:oleObj name="Equation" r:id="rId1" imgW="3619500" imgH="1955800" progId="Equation.DSMT4">
                  <p:embed/>
                  <p:pic>
                    <p:nvPicPr>
                      <p:cNvPr id="0" name="图片 175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844824"/>
                        <a:ext cx="7854950" cy="424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文本框 4"/>
          <p:cNvSpPr txBox="1"/>
          <p:nvPr/>
        </p:nvSpPr>
        <p:spPr>
          <a:xfrm>
            <a:off x="755576" y="1864169"/>
            <a:ext cx="7416824" cy="400110"/>
          </a:xfrm>
          <a:prstGeom prst="rect">
            <a:avLst/>
          </a:prstGeom>
          <a:solidFill>
            <a:schemeClr val="bg1"/>
          </a:solidFill>
        </p:spPr>
        <p:txBody>
          <a:bodyPr wrap="square" rtlCol="0">
            <a:spAutoFit/>
          </a:bodyPr>
          <a:lstStyle/>
          <a:p>
            <a:r>
              <a:rPr lang="zh-CN" altLang="en-US" sz="2000" dirty="0"/>
              <a:t>计算梯度幅度和方向（角度）：</a:t>
            </a:r>
            <a:endParaRPr lang="zh-CN" altLang="en-US" sz="2000" dirty="0"/>
          </a:p>
        </p:txBody>
      </p:sp>
      <p:sp>
        <p:nvSpPr>
          <p:cNvPr id="6" name="文本框 5"/>
          <p:cNvSpPr txBox="1"/>
          <p:nvPr/>
        </p:nvSpPr>
        <p:spPr>
          <a:xfrm>
            <a:off x="683568" y="3001984"/>
            <a:ext cx="7416824" cy="400110"/>
          </a:xfrm>
          <a:prstGeom prst="rect">
            <a:avLst/>
          </a:prstGeom>
          <a:solidFill>
            <a:schemeClr val="bg1"/>
          </a:solidFill>
        </p:spPr>
        <p:txBody>
          <a:bodyPr wrap="square" rtlCol="0">
            <a:spAutoFit/>
          </a:bodyPr>
          <a:lstStyle/>
          <a:p>
            <a:endParaRPr lang="zh-CN" altLang="en-US" sz="2000" dirty="0"/>
          </a:p>
        </p:txBody>
      </p:sp>
      <mc:AlternateContent xmlns:mc="http://schemas.openxmlformats.org/markup-compatibility/2006">
        <mc:Choice xmlns:a14="http://schemas.microsoft.com/office/drawing/2010/main" Requires="a14">
          <p:sp>
            <p:nvSpPr>
              <p:cNvPr id="7" name="文本框 6"/>
              <p:cNvSpPr txBox="1"/>
              <p:nvPr/>
            </p:nvSpPr>
            <p:spPr>
              <a:xfrm>
                <a:off x="743668" y="5013176"/>
                <a:ext cx="7854949" cy="1039836"/>
              </a:xfrm>
              <a:prstGeom prst="rect">
                <a:avLst/>
              </a:prstGeom>
              <a:solidFill>
                <a:schemeClr val="bg1"/>
              </a:solidFill>
            </p:spPr>
            <p:txBody>
              <a:bodyPr wrap="square" rtlCol="0">
                <a:spAutoFit/>
              </a:bodyPr>
              <a:lstStyle/>
              <a:p>
                <a:r>
                  <a:rPr lang="zh-CN" altLang="en-US" sz="2000" dirty="0"/>
                  <a:t>注意：这里可以采用任意的边缘检测算子获取梯度</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𝑔</m:t>
                        </m:r>
                      </m:e>
                      <m:sub>
                        <m:r>
                          <a:rPr lang="en-US" altLang="zh-CN" sz="2000" b="0" i="1" smtClean="0">
                            <a:latin typeface="Cambria Math" panose="02040503050406030204" pitchFamily="18" charset="0"/>
                          </a:rPr>
                          <m:t>𝑥</m:t>
                        </m:r>
                      </m:sub>
                    </m:sSub>
                  </m:oMath>
                </a14:m>
                <a:r>
                  <a:rPr lang="zh-CN" altLang="en-US" sz="2000" dirty="0"/>
                  <a:t>和</a:t>
                </a:r>
                <a14:m>
                  <m:oMath xmlns:m="http://schemas.openxmlformats.org/officeDocument/2006/math">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𝑔</m:t>
                        </m:r>
                      </m:e>
                      <m:sub>
                        <m:r>
                          <a:rPr lang="en-US" altLang="zh-CN" sz="2000" b="0" i="1" dirty="0" smtClean="0">
                            <a:latin typeface="Cambria Math" panose="02040503050406030204" pitchFamily="18" charset="0"/>
                          </a:rPr>
                          <m:t>𝑦</m:t>
                        </m:r>
                      </m:sub>
                    </m:sSub>
                  </m:oMath>
                </a14:m>
                <a:endParaRPr lang="en-US" altLang="zh-CN" sz="2000" dirty="0"/>
              </a:p>
              <a:p>
                <a:endParaRPr lang="en-US" altLang="zh-CN" sz="2000" dirty="0"/>
              </a:p>
              <a:p>
                <a:endParaRPr lang="zh-CN" altLang="en-US" sz="2000" dirty="0"/>
              </a:p>
            </p:txBody>
          </p:sp>
        </mc:Choice>
        <mc:Fallback>
          <p:sp>
            <p:nvSpPr>
              <p:cNvPr id="7" name="文本框 6"/>
              <p:cNvSpPr txBox="1">
                <a:spLocks noRot="1" noChangeAspect="1" noMove="1" noResize="1" noEditPoints="1" noAdjustHandles="1" noChangeArrowheads="1" noChangeShapeType="1" noTextEdit="1"/>
              </p:cNvSpPr>
              <p:nvPr/>
            </p:nvSpPr>
            <p:spPr>
              <a:xfrm>
                <a:off x="743668" y="5013176"/>
                <a:ext cx="7854949" cy="1039836"/>
              </a:xfrm>
              <a:prstGeom prst="rect">
                <a:avLst/>
              </a:prstGeom>
              <a:blipFill rotWithShape="1">
                <a:blip r:embed="rId3"/>
                <a:stretch>
                  <a:fillRect l="-1" t="-47" r="1" b="18"/>
                </a:stretch>
              </a:blipFill>
            </p:spPr>
            <p:txBody>
              <a:bodyPr/>
              <a:lstStyle/>
              <a:p>
                <a:r>
                  <a:rPr lang="zh-CN" altLang="en-US">
                    <a:noFill/>
                  </a:rPr>
                  <a:t> </a:t>
                </a:r>
              </a:p>
            </p:txBody>
          </p:sp>
        </mc:Fallback>
      </mc:AlternateContent>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Point, Line, and Edge Detection</a:t>
            </a:r>
            <a:endParaRPr lang="zh-CN" altLang="en-US" dirty="0"/>
          </a:p>
        </p:txBody>
      </p:sp>
      <p:sp>
        <p:nvSpPr>
          <p:cNvPr id="3" name="内容占位符 2"/>
          <p:cNvSpPr>
            <a:spLocks noGrp="1"/>
          </p:cNvSpPr>
          <p:nvPr>
            <p:ph idx="1"/>
          </p:nvPr>
        </p:nvSpPr>
        <p:spPr>
          <a:xfrm>
            <a:off x="374848" y="1052736"/>
            <a:ext cx="8733656" cy="5256584"/>
          </a:xfrm>
        </p:spPr>
        <p:txBody>
          <a:bodyPr>
            <a:normAutofit/>
          </a:bodyPr>
          <a:lstStyle/>
          <a:p>
            <a:r>
              <a:rPr lang="en-US" altLang="zh-CN" dirty="0">
                <a:solidFill>
                  <a:srgbClr val="0066FF"/>
                </a:solidFill>
              </a:rPr>
              <a:t>The Canny edge detector</a:t>
            </a:r>
            <a:r>
              <a:rPr lang="zh-CN" altLang="en-US" dirty="0">
                <a:solidFill>
                  <a:srgbClr val="0066FF"/>
                </a:solidFill>
              </a:rPr>
              <a:t>（坎尼边缘检测器）</a:t>
            </a:r>
            <a:endParaRPr lang="en-US" altLang="zh-CN" dirty="0">
              <a:solidFill>
                <a:srgbClr val="0066FF"/>
              </a:solidFill>
            </a:endParaRPr>
          </a:p>
          <a:p>
            <a:pPr lvl="1"/>
            <a:r>
              <a:rPr lang="en-US" altLang="zh-CN" dirty="0">
                <a:solidFill>
                  <a:srgbClr val="0066FF"/>
                </a:solidFill>
              </a:rPr>
              <a:t>thin</a:t>
            </a:r>
            <a:r>
              <a:rPr lang="en-US" altLang="zh-CN" dirty="0"/>
              <a:t> the “ridges” using </a:t>
            </a:r>
            <a:r>
              <a:rPr lang="en-US" altLang="zh-CN" dirty="0">
                <a:solidFill>
                  <a:srgbClr val="0066FF"/>
                </a:solidFill>
              </a:rPr>
              <a:t>non-maxima </a:t>
            </a:r>
            <a:r>
              <a:rPr lang="en-US" altLang="zh-CN" dirty="0" err="1">
                <a:solidFill>
                  <a:srgbClr val="0066FF"/>
                </a:solidFill>
              </a:rPr>
              <a:t>supporession</a:t>
            </a:r>
            <a:r>
              <a:rPr lang="en-US" altLang="zh-CN" dirty="0"/>
              <a:t>.</a:t>
            </a:r>
            <a:endParaRPr lang="en-US" altLang="zh-CN" dirty="0"/>
          </a:p>
        </p:txBody>
      </p:sp>
      <p:sp>
        <p:nvSpPr>
          <p:cNvPr id="7" name="文本框 6"/>
          <p:cNvSpPr txBox="1"/>
          <p:nvPr/>
        </p:nvSpPr>
        <p:spPr>
          <a:xfrm>
            <a:off x="7168536" y="2276872"/>
            <a:ext cx="1467068" cy="400110"/>
          </a:xfrm>
          <a:prstGeom prst="rect">
            <a:avLst/>
          </a:prstGeom>
          <a:solidFill>
            <a:srgbClr val="00CC00"/>
          </a:solidFill>
        </p:spPr>
        <p:txBody>
          <a:bodyPr wrap="none" rtlCol="0">
            <a:spAutoFit/>
          </a:bodyPr>
          <a:lstStyle/>
          <a:p>
            <a:r>
              <a:rPr lang="zh-CN" altLang="en-US" sz="2000" dirty="0"/>
              <a:t>非最大抑制</a:t>
            </a:r>
            <a:endParaRPr lang="zh-CN" altLang="en-US" sz="2000" dirty="0"/>
          </a:p>
        </p:txBody>
      </p:sp>
      <p:pic>
        <p:nvPicPr>
          <p:cNvPr id="4" name="图片 3"/>
          <p:cNvPicPr>
            <a:picLocks noChangeAspect="1"/>
          </p:cNvPicPr>
          <p:nvPr/>
        </p:nvPicPr>
        <p:blipFill>
          <a:blip r:embed="rId1"/>
          <a:stretch>
            <a:fillRect/>
          </a:stretch>
        </p:blipFill>
        <p:spPr>
          <a:xfrm>
            <a:off x="1187624" y="2676982"/>
            <a:ext cx="5652120" cy="3418384"/>
          </a:xfrm>
          <a:prstGeom prst="rect">
            <a:avLst/>
          </a:prstGeom>
        </p:spPr>
      </p:pic>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点、线和边缘检测</a:t>
            </a:r>
            <a:endParaRPr lang="zh-CN" altLang="en-US" dirty="0"/>
          </a:p>
        </p:txBody>
      </p:sp>
      <p:sp>
        <p:nvSpPr>
          <p:cNvPr id="3" name="内容占位符 2"/>
          <p:cNvSpPr>
            <a:spLocks noGrp="1"/>
          </p:cNvSpPr>
          <p:nvPr>
            <p:ph idx="1"/>
          </p:nvPr>
        </p:nvSpPr>
        <p:spPr>
          <a:xfrm>
            <a:off x="374848" y="1052736"/>
            <a:ext cx="8733656" cy="5256584"/>
          </a:xfrm>
        </p:spPr>
        <p:txBody>
          <a:bodyPr>
            <a:normAutofit/>
          </a:bodyPr>
          <a:lstStyle/>
          <a:p>
            <a:r>
              <a:rPr lang="en-US" altLang="zh-CN" dirty="0">
                <a:solidFill>
                  <a:srgbClr val="0066FF"/>
                </a:solidFill>
              </a:rPr>
              <a:t>The Canny edge detector</a:t>
            </a:r>
            <a:r>
              <a:rPr lang="zh-CN" altLang="en-US" dirty="0">
                <a:solidFill>
                  <a:srgbClr val="0066FF"/>
                </a:solidFill>
              </a:rPr>
              <a:t>（坎尼边缘检测器）</a:t>
            </a:r>
            <a:endParaRPr lang="en-US" altLang="zh-CN" dirty="0">
              <a:solidFill>
                <a:srgbClr val="0066FF"/>
              </a:solidFill>
            </a:endParaRPr>
          </a:p>
          <a:p>
            <a:pPr lvl="1"/>
            <a:r>
              <a:rPr lang="zh-CN" altLang="en-US" dirty="0"/>
              <a:t>用</a:t>
            </a:r>
            <a:r>
              <a:rPr lang="zh-CN" altLang="en-US" dirty="0">
                <a:solidFill>
                  <a:srgbClr val="0066FF"/>
                </a:solidFill>
              </a:rPr>
              <a:t>非极大抑制</a:t>
            </a:r>
            <a:r>
              <a:rPr lang="zh-CN" altLang="en-US" dirty="0"/>
              <a:t>细化</a:t>
            </a:r>
            <a:endParaRPr lang="en-US" altLang="zh-CN" dirty="0"/>
          </a:p>
        </p:txBody>
      </p:sp>
      <p:pic>
        <p:nvPicPr>
          <p:cNvPr id="5"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19672" y="2216483"/>
            <a:ext cx="5153488" cy="4641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9164" y="3501008"/>
            <a:ext cx="1333236" cy="280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文本框 6"/>
          <p:cNvSpPr txBox="1"/>
          <p:nvPr/>
        </p:nvSpPr>
        <p:spPr>
          <a:xfrm>
            <a:off x="7168536" y="2276872"/>
            <a:ext cx="1467068" cy="400110"/>
          </a:xfrm>
          <a:prstGeom prst="rect">
            <a:avLst/>
          </a:prstGeom>
          <a:solidFill>
            <a:srgbClr val="00CC00"/>
          </a:solidFill>
        </p:spPr>
        <p:txBody>
          <a:bodyPr wrap="none" rtlCol="0">
            <a:spAutoFit/>
          </a:bodyPr>
          <a:lstStyle/>
          <a:p>
            <a:r>
              <a:rPr lang="zh-CN" altLang="en-US" sz="2000" dirty="0"/>
              <a:t>非最大抑制</a:t>
            </a:r>
            <a:endParaRPr lang="zh-CN" altLang="en-US" sz="20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点、线和边缘检测</a:t>
            </a:r>
            <a:endParaRPr lang="zh-CN" altLang="en-US" dirty="0"/>
          </a:p>
        </p:txBody>
      </p:sp>
      <p:sp>
        <p:nvSpPr>
          <p:cNvPr id="3" name="内容占位符 2"/>
          <p:cNvSpPr>
            <a:spLocks noGrp="1"/>
          </p:cNvSpPr>
          <p:nvPr>
            <p:ph idx="1"/>
          </p:nvPr>
        </p:nvSpPr>
        <p:spPr>
          <a:xfrm>
            <a:off x="374848" y="1052736"/>
            <a:ext cx="8733656" cy="5256584"/>
          </a:xfrm>
        </p:spPr>
        <p:txBody>
          <a:bodyPr>
            <a:normAutofit/>
          </a:bodyPr>
          <a:lstStyle/>
          <a:p>
            <a:r>
              <a:rPr lang="en-US" altLang="zh-CN" dirty="0">
                <a:solidFill>
                  <a:srgbClr val="0066FF"/>
                </a:solidFill>
              </a:rPr>
              <a:t>The Canny edge detector</a:t>
            </a:r>
            <a:r>
              <a:rPr lang="zh-CN" altLang="en-US" dirty="0">
                <a:solidFill>
                  <a:srgbClr val="0066FF"/>
                </a:solidFill>
              </a:rPr>
              <a:t>（坎尼边缘检测器）</a:t>
            </a:r>
            <a:endParaRPr lang="en-US" altLang="zh-CN" dirty="0">
              <a:solidFill>
                <a:srgbClr val="0066FF"/>
              </a:solidFill>
            </a:endParaRPr>
          </a:p>
          <a:p>
            <a:pPr lvl="1"/>
            <a:r>
              <a:rPr lang="zh-CN" altLang="en-US" dirty="0"/>
              <a:t>用</a:t>
            </a:r>
            <a:r>
              <a:rPr lang="zh-CN" altLang="en-US" dirty="0">
                <a:solidFill>
                  <a:srgbClr val="0066FF"/>
                </a:solidFill>
              </a:rPr>
              <a:t>非极大抑制</a:t>
            </a:r>
            <a:r>
              <a:rPr lang="zh-CN" altLang="en-US" dirty="0"/>
              <a:t>细化</a:t>
            </a:r>
            <a:endParaRPr lang="en-US" altLang="zh-CN" dirty="0"/>
          </a:p>
        </p:txBody>
      </p:sp>
      <p:graphicFrame>
        <p:nvGraphicFramePr>
          <p:cNvPr id="7" name="Object 3"/>
          <p:cNvGraphicFramePr>
            <a:graphicFrameLocks noChangeAspect="1"/>
          </p:cNvGraphicFramePr>
          <p:nvPr/>
        </p:nvGraphicFramePr>
        <p:xfrm>
          <a:off x="1229824" y="2306698"/>
          <a:ext cx="6959552" cy="4218646"/>
        </p:xfrm>
        <a:graphic>
          <a:graphicData uri="http://schemas.openxmlformats.org/presentationml/2006/ole">
            <mc:AlternateContent xmlns:mc="http://schemas.openxmlformats.org/markup-compatibility/2006">
              <mc:Choice xmlns:v="urn:schemas-microsoft-com:vml" Requires="v">
                <p:oleObj spid="_x0000_s18561" name="Equation" r:id="rId1" imgW="3771900" imgH="2286000" progId="Equation.DSMT4">
                  <p:embed/>
                </p:oleObj>
              </mc:Choice>
              <mc:Fallback>
                <p:oleObj name="Equation" r:id="rId1" imgW="3771900" imgH="2286000" progId="Equation.DSMT4">
                  <p:embed/>
                  <p:pic>
                    <p:nvPicPr>
                      <p:cNvPr id="0" name="图片 185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9824" y="2306698"/>
                        <a:ext cx="6959552" cy="4218646"/>
                      </a:xfrm>
                      <a:prstGeom prst="rect">
                        <a:avLst/>
                      </a:prstGeom>
                      <a:noFill/>
                      <a:ln>
                        <a:noFill/>
                      </a:ln>
                      <a:effectLst/>
                    </p:spPr>
                  </p:pic>
                </p:oleObj>
              </mc:Fallback>
            </mc:AlternateContent>
          </a:graphicData>
        </a:graphic>
      </p:graphicFrame>
      <p:graphicFrame>
        <p:nvGraphicFramePr>
          <p:cNvPr id="4" name="表格 3"/>
          <p:cNvGraphicFramePr>
            <a:graphicFrameLocks noGrp="1"/>
          </p:cNvGraphicFramePr>
          <p:nvPr/>
        </p:nvGraphicFramePr>
        <p:xfrm>
          <a:off x="7657942" y="5760680"/>
          <a:ext cx="1475658" cy="1097280"/>
        </p:xfrm>
        <a:graphic>
          <a:graphicData uri="http://schemas.openxmlformats.org/drawingml/2006/table">
            <a:tbl>
              <a:tblPr firstRow="1" bandRow="1">
                <a:tableStyleId>{5C22544A-7EE6-4342-B048-85BDC9FD1C3A}</a:tableStyleId>
              </a:tblPr>
              <a:tblGrid>
                <a:gridCol w="491886"/>
                <a:gridCol w="491886"/>
                <a:gridCol w="491886"/>
              </a:tblGrid>
              <a:tr h="365760">
                <a:tc>
                  <a:txBody>
                    <a:bodyPr/>
                    <a:lstStyle/>
                    <a:p>
                      <a:pPr algn="ctr"/>
                      <a:r>
                        <a:rPr lang="en-US" altLang="zh-CN" b="0" dirty="0">
                          <a:solidFill>
                            <a:schemeClr val="tx1"/>
                          </a:solidFill>
                        </a:rPr>
                        <a:t>1</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CC00"/>
                    </a:solidFill>
                  </a:tcPr>
                </a:tc>
                <a:tc>
                  <a:txBody>
                    <a:bodyPr/>
                    <a:lstStyle/>
                    <a:p>
                      <a:pPr algn="ctr"/>
                      <a:r>
                        <a:rPr lang="en-US" altLang="zh-CN" b="0" dirty="0">
                          <a:solidFill>
                            <a:schemeClr val="tx1"/>
                          </a:solidFill>
                        </a:rPr>
                        <a:t>2</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CC00"/>
                    </a:solidFill>
                  </a:tcPr>
                </a:tc>
                <a:tc>
                  <a:txBody>
                    <a:bodyPr/>
                    <a:lstStyle/>
                    <a:p>
                      <a:pPr algn="ctr"/>
                      <a:r>
                        <a:rPr lang="en-US" altLang="zh-CN" b="0" dirty="0">
                          <a:solidFill>
                            <a:schemeClr val="tx1"/>
                          </a:solidFill>
                        </a:rPr>
                        <a:t>3</a:t>
                      </a:r>
                      <a:endParaRPr lang="zh-CN"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CC00"/>
                    </a:solidFill>
                  </a:tcPr>
                </a:tc>
              </a:tr>
              <a:tr h="365760">
                <a:tc>
                  <a:txBody>
                    <a:bodyPr/>
                    <a:lstStyle/>
                    <a:p>
                      <a:pPr algn="ctr"/>
                      <a:r>
                        <a:rPr lang="en-US" altLang="zh-CN" dirty="0">
                          <a:solidFill>
                            <a:schemeClr val="tx1"/>
                          </a:solidFill>
                        </a:rPr>
                        <a:t>8</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CC00"/>
                    </a:solidFill>
                  </a:tcPr>
                </a:tc>
                <a:tc>
                  <a:txBody>
                    <a:bodyPr/>
                    <a:lstStyle/>
                    <a:p>
                      <a:pPr algn="ctr"/>
                      <a:endParaRPr lang="zh-CN" alt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CC00"/>
                    </a:solidFill>
                  </a:tcPr>
                </a:tc>
                <a:tc>
                  <a:txBody>
                    <a:bodyPr/>
                    <a:lstStyle/>
                    <a:p>
                      <a:pPr algn="ctr"/>
                      <a:r>
                        <a:rPr lang="en-US" altLang="zh-CN" dirty="0">
                          <a:solidFill>
                            <a:schemeClr val="tx1"/>
                          </a:solidFill>
                        </a:rPr>
                        <a:t>4</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CC00"/>
                    </a:solidFill>
                  </a:tcPr>
                </a:tc>
              </a:tr>
              <a:tr h="365760">
                <a:tc>
                  <a:txBody>
                    <a:bodyPr/>
                    <a:lstStyle/>
                    <a:p>
                      <a:pPr algn="ctr"/>
                      <a:r>
                        <a:rPr lang="en-US" altLang="zh-CN" dirty="0">
                          <a:solidFill>
                            <a:schemeClr val="tx1"/>
                          </a:solidFill>
                        </a:rPr>
                        <a:t>7</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CC00"/>
                    </a:solidFill>
                  </a:tcPr>
                </a:tc>
                <a:tc>
                  <a:txBody>
                    <a:bodyPr/>
                    <a:lstStyle/>
                    <a:p>
                      <a:pPr algn="ctr"/>
                      <a:r>
                        <a:rPr lang="en-US" altLang="zh-CN" dirty="0">
                          <a:solidFill>
                            <a:schemeClr val="tx1"/>
                          </a:solidFill>
                        </a:rPr>
                        <a:t>6</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CC00"/>
                    </a:solidFill>
                  </a:tcPr>
                </a:tc>
                <a:tc>
                  <a:txBody>
                    <a:bodyPr/>
                    <a:lstStyle/>
                    <a:p>
                      <a:pPr algn="ctr"/>
                      <a:r>
                        <a:rPr lang="en-US" altLang="zh-CN" dirty="0">
                          <a:solidFill>
                            <a:schemeClr val="tx1"/>
                          </a:solidFill>
                        </a:rPr>
                        <a:t>5</a:t>
                      </a:r>
                      <a:endParaRPr lang="zh-CN"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CC00"/>
                    </a:solidFill>
                  </a:tcPr>
                </a:tc>
              </a:tr>
            </a:tbl>
          </a:graphicData>
        </a:graphic>
      </p:graphicFrame>
      <mc:AlternateContent xmlns:mc="http://schemas.openxmlformats.org/markup-compatibility/2006" xmlns:p14="http://schemas.microsoft.com/office/powerpoint/2010/main">
        <mc:Choice Requires="p14">
          <p:contentPart r:id="rId3" p14:bwMode="auto">
            <p14:nvContentPartPr>
              <p14:cNvPr id="5" name="墨迹 4"/>
              <p14:cNvContentPartPr/>
              <p14:nvPr/>
            </p14:nvContentPartPr>
            <p14:xfrm>
              <a:off x="2919960" y="4352760"/>
              <a:ext cx="3366360" cy="135360"/>
            </p14:xfrm>
          </p:contentPart>
        </mc:Choice>
        <mc:Fallback xmlns="">
          <p:pic>
            <p:nvPicPr>
              <p:cNvPr id="5" name="墨迹 4"/>
            </p:nvPicPr>
            <p:blipFill>
              <a:blip r:embed="rId4"/>
            </p:blipFill>
            <p:spPr>
              <a:xfrm>
                <a:off x="2919960" y="4352760"/>
                <a:ext cx="3366360" cy="135360"/>
              </a:xfrm>
              <a:prstGeom prst="rect"/>
            </p:spPr>
          </p:pic>
        </mc:Fallback>
      </mc:AlternateContent>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点、线和边缘检测</a:t>
            </a:r>
            <a:endParaRPr lang="zh-CN" altLang="en-US" dirty="0"/>
          </a:p>
        </p:txBody>
      </p:sp>
      <p:sp>
        <p:nvSpPr>
          <p:cNvPr id="3" name="内容占位符 2"/>
          <p:cNvSpPr>
            <a:spLocks noGrp="1"/>
          </p:cNvSpPr>
          <p:nvPr>
            <p:ph idx="1"/>
          </p:nvPr>
        </p:nvSpPr>
        <p:spPr>
          <a:xfrm>
            <a:off x="374848" y="1052736"/>
            <a:ext cx="8733656" cy="5256584"/>
          </a:xfrm>
        </p:spPr>
        <p:txBody>
          <a:bodyPr>
            <a:normAutofit/>
          </a:bodyPr>
          <a:lstStyle/>
          <a:p>
            <a:r>
              <a:rPr lang="en-US" altLang="zh-CN" dirty="0">
                <a:solidFill>
                  <a:srgbClr val="0066FF"/>
                </a:solidFill>
              </a:rPr>
              <a:t>The Canny edge detector</a:t>
            </a:r>
            <a:r>
              <a:rPr lang="zh-CN" altLang="en-US" dirty="0">
                <a:solidFill>
                  <a:srgbClr val="0066FF"/>
                </a:solidFill>
              </a:rPr>
              <a:t>（坎尼边缘检测器）</a:t>
            </a:r>
            <a:endParaRPr lang="en-US" altLang="zh-CN" dirty="0">
              <a:solidFill>
                <a:srgbClr val="0066FF"/>
              </a:solidFill>
            </a:endParaRPr>
          </a:p>
          <a:p>
            <a:pPr lvl="1"/>
            <a:r>
              <a:rPr lang="zh-CN" altLang="en-US" dirty="0"/>
              <a:t>用</a:t>
            </a:r>
            <a:r>
              <a:rPr lang="zh-CN" altLang="en-US" dirty="0">
                <a:solidFill>
                  <a:srgbClr val="0066FF"/>
                </a:solidFill>
              </a:rPr>
              <a:t>非极大抑制</a:t>
            </a:r>
            <a:r>
              <a:rPr lang="zh-CN" altLang="en-US" dirty="0"/>
              <a:t>细化</a:t>
            </a:r>
            <a:endParaRPr lang="en-US" altLang="zh-CN" dirty="0"/>
          </a:p>
        </p:txBody>
      </p:sp>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r="37455" b="51125"/>
          <a:stretch>
            <a:fillRect/>
          </a:stretch>
        </p:blipFill>
        <p:spPr>
          <a:xfrm>
            <a:off x="179512" y="2924944"/>
            <a:ext cx="5141288" cy="2551160"/>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3254" y="2375495"/>
            <a:ext cx="3905250" cy="393382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点、线和边缘检测</a:t>
            </a:r>
            <a:endParaRPr lang="zh-CN" altLang="en-US" dirty="0"/>
          </a:p>
        </p:txBody>
      </p:sp>
      <p:sp>
        <p:nvSpPr>
          <p:cNvPr id="3" name="内容占位符 2"/>
          <p:cNvSpPr>
            <a:spLocks noGrp="1"/>
          </p:cNvSpPr>
          <p:nvPr>
            <p:ph idx="1"/>
          </p:nvPr>
        </p:nvSpPr>
        <p:spPr>
          <a:xfrm>
            <a:off x="374848" y="1052736"/>
            <a:ext cx="8733656" cy="5256584"/>
          </a:xfrm>
        </p:spPr>
        <p:txBody>
          <a:bodyPr>
            <a:normAutofit/>
          </a:bodyPr>
          <a:lstStyle/>
          <a:p>
            <a:r>
              <a:rPr lang="en-US" altLang="zh-CN" dirty="0">
                <a:solidFill>
                  <a:srgbClr val="0066FF"/>
                </a:solidFill>
              </a:rPr>
              <a:t>The Canny edge detector</a:t>
            </a:r>
            <a:r>
              <a:rPr lang="zh-CN" altLang="en-US" dirty="0">
                <a:solidFill>
                  <a:srgbClr val="0066FF"/>
                </a:solidFill>
              </a:rPr>
              <a:t>（坎尼边缘检测器）</a:t>
            </a:r>
            <a:endParaRPr lang="en-US" altLang="zh-CN" dirty="0">
              <a:solidFill>
                <a:srgbClr val="0066FF"/>
              </a:solidFill>
            </a:endParaRPr>
          </a:p>
          <a:p>
            <a:pPr lvl="1"/>
            <a:r>
              <a:rPr lang="zh-CN" altLang="en-US" dirty="0"/>
              <a:t>用</a:t>
            </a:r>
            <a:r>
              <a:rPr lang="zh-CN" altLang="en-US" dirty="0">
                <a:solidFill>
                  <a:srgbClr val="0066FF"/>
                </a:solidFill>
              </a:rPr>
              <a:t>非极大抑制</a:t>
            </a:r>
            <a:r>
              <a:rPr lang="zh-CN" altLang="en-US" dirty="0"/>
              <a:t>细化</a:t>
            </a:r>
            <a:endParaRPr lang="en-US" altLang="zh-CN" dirty="0"/>
          </a:p>
        </p:txBody>
      </p:sp>
      <p:pic>
        <p:nvPicPr>
          <p:cNvPr id="9" name="图片 8"/>
          <p:cNvPicPr>
            <a:picLocks noChangeAspect="1"/>
          </p:cNvPicPr>
          <p:nvPr/>
        </p:nvPicPr>
        <p:blipFill>
          <a:blip r:embed="rId1"/>
          <a:stretch>
            <a:fillRect/>
          </a:stretch>
        </p:blipFill>
        <p:spPr>
          <a:xfrm>
            <a:off x="0" y="2359241"/>
            <a:ext cx="9144000" cy="3229999"/>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点、线和边缘检测</a:t>
            </a:r>
            <a:endParaRPr lang="zh-CN" altLang="en-US" dirty="0"/>
          </a:p>
        </p:txBody>
      </p:sp>
      <p:sp>
        <p:nvSpPr>
          <p:cNvPr id="3" name="内容占位符 2"/>
          <p:cNvSpPr>
            <a:spLocks noGrp="1"/>
          </p:cNvSpPr>
          <p:nvPr>
            <p:ph idx="1"/>
          </p:nvPr>
        </p:nvSpPr>
        <p:spPr>
          <a:xfrm>
            <a:off x="374848" y="1052736"/>
            <a:ext cx="8733656" cy="5256584"/>
          </a:xfrm>
        </p:spPr>
        <p:txBody>
          <a:bodyPr>
            <a:normAutofit/>
          </a:bodyPr>
          <a:lstStyle/>
          <a:p>
            <a:r>
              <a:rPr lang="en-US" altLang="zh-CN" dirty="0">
                <a:solidFill>
                  <a:srgbClr val="0066FF"/>
                </a:solidFill>
              </a:rPr>
              <a:t>The Canny edge detector</a:t>
            </a:r>
            <a:r>
              <a:rPr lang="zh-CN" altLang="en-US" dirty="0">
                <a:solidFill>
                  <a:srgbClr val="0066FF"/>
                </a:solidFill>
              </a:rPr>
              <a:t>（坎尼边缘检测器）</a:t>
            </a:r>
            <a:endParaRPr lang="en-US" altLang="zh-CN" dirty="0">
              <a:solidFill>
                <a:srgbClr val="0066FF"/>
              </a:solidFill>
            </a:endParaRPr>
          </a:p>
          <a:p>
            <a:pPr lvl="1"/>
            <a:r>
              <a:rPr lang="zh-CN" altLang="en-US" dirty="0"/>
              <a:t>用</a:t>
            </a:r>
            <a:r>
              <a:rPr lang="zh-CN" altLang="en-US" dirty="0">
                <a:solidFill>
                  <a:srgbClr val="0066FF"/>
                </a:solidFill>
              </a:rPr>
              <a:t>非极大抑制</a:t>
            </a:r>
            <a:r>
              <a:rPr lang="zh-CN" altLang="en-US" dirty="0"/>
              <a:t>细化</a:t>
            </a:r>
            <a:endParaRPr lang="en-US" altLang="zh-CN" dirty="0"/>
          </a:p>
        </p:txBody>
      </p:sp>
      <p:pic>
        <p:nvPicPr>
          <p:cNvPr id="5" name="图片 4"/>
          <p:cNvPicPr>
            <a:picLocks noChangeAspect="1"/>
          </p:cNvPicPr>
          <p:nvPr/>
        </p:nvPicPr>
        <p:blipFill>
          <a:blip r:embed="rId1"/>
          <a:stretch>
            <a:fillRect/>
          </a:stretch>
        </p:blipFill>
        <p:spPr>
          <a:xfrm>
            <a:off x="0" y="2374760"/>
            <a:ext cx="9144000" cy="3286488"/>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点、线和边缘检测</a:t>
            </a:r>
            <a:endParaRPr lang="zh-CN" altLang="en-US" dirty="0"/>
          </a:p>
        </p:txBody>
      </p:sp>
      <p:sp>
        <p:nvSpPr>
          <p:cNvPr id="3" name="内容占位符 2"/>
          <p:cNvSpPr>
            <a:spLocks noGrp="1"/>
          </p:cNvSpPr>
          <p:nvPr>
            <p:ph idx="1"/>
          </p:nvPr>
        </p:nvSpPr>
        <p:spPr>
          <a:xfrm>
            <a:off x="374848" y="1052736"/>
            <a:ext cx="8733656" cy="5256584"/>
          </a:xfrm>
        </p:spPr>
        <p:txBody>
          <a:bodyPr>
            <a:normAutofit/>
          </a:bodyPr>
          <a:lstStyle/>
          <a:p>
            <a:r>
              <a:rPr lang="en-US" altLang="zh-CN" dirty="0">
                <a:solidFill>
                  <a:srgbClr val="0066FF"/>
                </a:solidFill>
              </a:rPr>
              <a:t>The Canny edge detector</a:t>
            </a:r>
            <a:r>
              <a:rPr lang="zh-CN" altLang="en-US" dirty="0">
                <a:solidFill>
                  <a:srgbClr val="0066FF"/>
                </a:solidFill>
              </a:rPr>
              <a:t>（坎尼边缘检测器）</a:t>
            </a:r>
            <a:endParaRPr lang="en-US" altLang="zh-CN" dirty="0">
              <a:solidFill>
                <a:srgbClr val="0066FF"/>
              </a:solidFill>
            </a:endParaRPr>
          </a:p>
          <a:p>
            <a:pPr lvl="1"/>
            <a:r>
              <a:rPr lang="zh-CN" altLang="en-US" dirty="0"/>
              <a:t>用</a:t>
            </a:r>
            <a:r>
              <a:rPr lang="zh-CN" altLang="en-US" dirty="0">
                <a:solidFill>
                  <a:srgbClr val="0066FF"/>
                </a:solidFill>
              </a:rPr>
              <a:t>非极大抑制</a:t>
            </a:r>
            <a:r>
              <a:rPr lang="zh-CN" altLang="en-US" dirty="0"/>
              <a:t>细化</a:t>
            </a:r>
            <a:endParaRPr lang="en-US" altLang="zh-CN" dirty="0"/>
          </a:p>
        </p:txBody>
      </p:sp>
      <p:pic>
        <p:nvPicPr>
          <p:cNvPr id="6" name="图片 5"/>
          <p:cNvPicPr>
            <a:picLocks noChangeAspect="1"/>
          </p:cNvPicPr>
          <p:nvPr/>
        </p:nvPicPr>
        <p:blipFill>
          <a:blip r:embed="rId1"/>
          <a:stretch>
            <a:fillRect/>
          </a:stretch>
        </p:blipFill>
        <p:spPr>
          <a:xfrm>
            <a:off x="2051720" y="2492896"/>
            <a:ext cx="5186529" cy="355770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95338" y="327025"/>
            <a:ext cx="7620000" cy="503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7613" y="5421313"/>
            <a:ext cx="6745287" cy="1293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00" y="5465763"/>
            <a:ext cx="954088" cy="658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p:cNvSpPr txBox="1"/>
          <p:nvPr/>
        </p:nvSpPr>
        <p:spPr>
          <a:xfrm>
            <a:off x="302895" y="692696"/>
            <a:ext cx="492443" cy="1887696"/>
          </a:xfrm>
          <a:prstGeom prst="rect">
            <a:avLst/>
          </a:prstGeom>
          <a:solidFill>
            <a:srgbClr val="00CC00"/>
          </a:solidFill>
        </p:spPr>
        <p:txBody>
          <a:bodyPr vert="eaVert" wrap="none" rtlCol="0">
            <a:spAutoFit/>
          </a:bodyPr>
          <a:lstStyle/>
          <a:p>
            <a:r>
              <a:rPr lang="zh-CN" altLang="en-US" sz="2000" dirty="0"/>
              <a:t>基于边缘的分割</a:t>
            </a:r>
            <a:endParaRPr lang="zh-CN" altLang="en-US" sz="2000" dirty="0"/>
          </a:p>
        </p:txBody>
      </p:sp>
      <p:sp>
        <p:nvSpPr>
          <p:cNvPr id="7" name="文本框 6"/>
          <p:cNvSpPr txBox="1"/>
          <p:nvPr/>
        </p:nvSpPr>
        <p:spPr>
          <a:xfrm>
            <a:off x="302897" y="3212976"/>
            <a:ext cx="492443" cy="1887696"/>
          </a:xfrm>
          <a:prstGeom prst="rect">
            <a:avLst/>
          </a:prstGeom>
          <a:solidFill>
            <a:srgbClr val="00CC00"/>
          </a:solidFill>
        </p:spPr>
        <p:txBody>
          <a:bodyPr vert="eaVert" wrap="none" rtlCol="0">
            <a:spAutoFit/>
          </a:bodyPr>
          <a:lstStyle/>
          <a:p>
            <a:r>
              <a:rPr lang="zh-CN" altLang="en-US" sz="2000" dirty="0"/>
              <a:t>基于区域的分割</a:t>
            </a:r>
            <a:endParaRPr lang="zh-CN" altLang="en-US" sz="20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点、线和边缘检测</a:t>
            </a:r>
            <a:endParaRPr lang="zh-CN" altLang="en-US" dirty="0"/>
          </a:p>
        </p:txBody>
      </p:sp>
      <p:sp>
        <p:nvSpPr>
          <p:cNvPr id="3" name="内容占位符 2"/>
          <p:cNvSpPr>
            <a:spLocks noGrp="1"/>
          </p:cNvSpPr>
          <p:nvPr>
            <p:ph idx="1"/>
          </p:nvPr>
        </p:nvSpPr>
        <p:spPr>
          <a:xfrm>
            <a:off x="374848" y="1052736"/>
            <a:ext cx="8733656" cy="5256584"/>
          </a:xfrm>
        </p:spPr>
        <p:txBody>
          <a:bodyPr>
            <a:normAutofit/>
          </a:bodyPr>
          <a:lstStyle/>
          <a:p>
            <a:r>
              <a:rPr lang="en-US" altLang="zh-CN" dirty="0">
                <a:solidFill>
                  <a:srgbClr val="0066FF"/>
                </a:solidFill>
              </a:rPr>
              <a:t>The Canny edge detector</a:t>
            </a:r>
            <a:r>
              <a:rPr lang="zh-CN" altLang="en-US" dirty="0">
                <a:solidFill>
                  <a:srgbClr val="0066FF"/>
                </a:solidFill>
              </a:rPr>
              <a:t>（坎尼边缘检测器）</a:t>
            </a:r>
            <a:endParaRPr lang="en-US" altLang="zh-CN" dirty="0">
              <a:solidFill>
                <a:srgbClr val="0066FF"/>
              </a:solidFill>
            </a:endParaRPr>
          </a:p>
          <a:p>
            <a:pPr lvl="1"/>
            <a:r>
              <a:rPr lang="zh-CN" altLang="en-US" dirty="0"/>
              <a:t>用</a:t>
            </a:r>
            <a:r>
              <a:rPr lang="zh-CN" altLang="en-US" dirty="0">
                <a:solidFill>
                  <a:srgbClr val="0066FF"/>
                </a:solidFill>
              </a:rPr>
              <a:t>非极大抑制</a:t>
            </a:r>
            <a:r>
              <a:rPr lang="zh-CN" altLang="en-US" dirty="0"/>
              <a:t>细化</a:t>
            </a:r>
            <a:endParaRPr lang="en-US" altLang="zh-CN" dirty="0"/>
          </a:p>
        </p:txBody>
      </p:sp>
      <p:pic>
        <p:nvPicPr>
          <p:cNvPr id="5" name="图片 4"/>
          <p:cNvPicPr>
            <a:picLocks noChangeAspect="1"/>
          </p:cNvPicPr>
          <p:nvPr/>
        </p:nvPicPr>
        <p:blipFill>
          <a:blip r:embed="rId1"/>
          <a:stretch>
            <a:fillRect/>
          </a:stretch>
        </p:blipFill>
        <p:spPr>
          <a:xfrm>
            <a:off x="2123728" y="2492896"/>
            <a:ext cx="5076415" cy="3503271"/>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点、线和边缘检测</a:t>
            </a:r>
            <a:endParaRPr lang="zh-CN" altLang="en-US" dirty="0"/>
          </a:p>
        </p:txBody>
      </p:sp>
      <p:sp>
        <p:nvSpPr>
          <p:cNvPr id="3" name="内容占位符 2"/>
          <p:cNvSpPr>
            <a:spLocks noGrp="1"/>
          </p:cNvSpPr>
          <p:nvPr>
            <p:ph idx="1"/>
          </p:nvPr>
        </p:nvSpPr>
        <p:spPr>
          <a:xfrm>
            <a:off x="374848" y="1052736"/>
            <a:ext cx="8733656" cy="5256584"/>
          </a:xfrm>
        </p:spPr>
        <p:txBody>
          <a:bodyPr>
            <a:normAutofit/>
          </a:bodyPr>
          <a:lstStyle/>
          <a:p>
            <a:r>
              <a:rPr lang="en-US" altLang="zh-CN" dirty="0">
                <a:solidFill>
                  <a:srgbClr val="0066FF"/>
                </a:solidFill>
              </a:rPr>
              <a:t>The Canny edge detector</a:t>
            </a:r>
            <a:r>
              <a:rPr lang="zh-CN" altLang="en-US" dirty="0">
                <a:solidFill>
                  <a:srgbClr val="0066FF"/>
                </a:solidFill>
              </a:rPr>
              <a:t>（坎尼边缘检测器）</a:t>
            </a:r>
            <a:endParaRPr lang="en-US" altLang="zh-CN" dirty="0">
              <a:solidFill>
                <a:srgbClr val="0066FF"/>
              </a:solidFill>
            </a:endParaRPr>
          </a:p>
          <a:p>
            <a:pPr lvl="1"/>
            <a:r>
              <a:rPr lang="zh-CN" altLang="en-US" dirty="0"/>
              <a:t>用</a:t>
            </a:r>
            <a:r>
              <a:rPr lang="zh-CN" altLang="en-US" dirty="0">
                <a:solidFill>
                  <a:srgbClr val="0066FF"/>
                </a:solidFill>
              </a:rPr>
              <a:t>非极大抑制</a:t>
            </a:r>
            <a:r>
              <a:rPr lang="zh-CN" altLang="en-US" dirty="0"/>
              <a:t>细化</a:t>
            </a:r>
            <a:endParaRPr lang="en-US" altLang="zh-CN" dirty="0"/>
          </a:p>
        </p:txBody>
      </p:sp>
      <p:pic>
        <p:nvPicPr>
          <p:cNvPr id="6" name="图片 5"/>
          <p:cNvPicPr>
            <a:picLocks noChangeAspect="1"/>
          </p:cNvPicPr>
          <p:nvPr/>
        </p:nvPicPr>
        <p:blipFill>
          <a:blip r:embed="rId1"/>
          <a:stretch>
            <a:fillRect/>
          </a:stretch>
        </p:blipFill>
        <p:spPr>
          <a:xfrm>
            <a:off x="0" y="2420888"/>
            <a:ext cx="9144000" cy="3188117"/>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点、线和边缘检测</a:t>
            </a:r>
            <a:endParaRPr lang="zh-CN" altLang="en-US" dirty="0"/>
          </a:p>
        </p:txBody>
      </p:sp>
      <p:sp>
        <p:nvSpPr>
          <p:cNvPr id="3" name="内容占位符 2"/>
          <p:cNvSpPr>
            <a:spLocks noGrp="1"/>
          </p:cNvSpPr>
          <p:nvPr>
            <p:ph idx="1"/>
          </p:nvPr>
        </p:nvSpPr>
        <p:spPr>
          <a:xfrm>
            <a:off x="374848" y="1052736"/>
            <a:ext cx="8733656" cy="5256584"/>
          </a:xfrm>
        </p:spPr>
        <p:txBody>
          <a:bodyPr>
            <a:normAutofit/>
          </a:bodyPr>
          <a:lstStyle/>
          <a:p>
            <a:r>
              <a:rPr lang="en-US" altLang="zh-CN" dirty="0">
                <a:solidFill>
                  <a:srgbClr val="0066FF"/>
                </a:solidFill>
              </a:rPr>
              <a:t>The Canny edge detector</a:t>
            </a:r>
            <a:r>
              <a:rPr lang="zh-CN" altLang="en-US" dirty="0">
                <a:solidFill>
                  <a:srgbClr val="0066FF"/>
                </a:solidFill>
              </a:rPr>
              <a:t>（坎尼边缘检测器）</a:t>
            </a:r>
            <a:endParaRPr lang="en-US" altLang="zh-CN" dirty="0">
              <a:solidFill>
                <a:srgbClr val="0066FF"/>
              </a:solidFill>
            </a:endParaRPr>
          </a:p>
          <a:p>
            <a:pPr lvl="1"/>
            <a:r>
              <a:rPr lang="en-US" altLang="zh-CN" dirty="0"/>
              <a:t> </a:t>
            </a:r>
            <a:endParaRPr lang="en-US" altLang="zh-CN" dirty="0"/>
          </a:p>
        </p:txBody>
      </p:sp>
      <p:graphicFrame>
        <p:nvGraphicFramePr>
          <p:cNvPr id="5" name="Object 3"/>
          <p:cNvGraphicFramePr>
            <a:graphicFrameLocks noChangeAspect="1"/>
          </p:cNvGraphicFramePr>
          <p:nvPr/>
        </p:nvGraphicFramePr>
        <p:xfrm>
          <a:off x="1259632" y="1772816"/>
          <a:ext cx="7165975" cy="4467225"/>
        </p:xfrm>
        <a:graphic>
          <a:graphicData uri="http://schemas.openxmlformats.org/presentationml/2006/ole">
            <mc:AlternateContent xmlns:mc="http://schemas.openxmlformats.org/markup-compatibility/2006">
              <mc:Choice xmlns:v="urn:schemas-microsoft-com:vml" Requires="v">
                <p:oleObj spid="_x0000_s19583" name="Equation" r:id="rId1" imgW="3302000" imgH="2057400" progId="Equation.DSMT4">
                  <p:embed/>
                </p:oleObj>
              </mc:Choice>
              <mc:Fallback>
                <p:oleObj name="Equation" r:id="rId1" imgW="3302000" imgH="2057400" progId="Equation.DSMT4">
                  <p:embed/>
                  <p:pic>
                    <p:nvPicPr>
                      <p:cNvPr id="0" name="图片 1958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772816"/>
                        <a:ext cx="7165975" cy="4467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文本框 3"/>
          <p:cNvSpPr txBox="1"/>
          <p:nvPr/>
        </p:nvSpPr>
        <p:spPr>
          <a:xfrm>
            <a:off x="4719948" y="3280918"/>
            <a:ext cx="1210588" cy="400110"/>
          </a:xfrm>
          <a:prstGeom prst="rect">
            <a:avLst/>
          </a:prstGeom>
          <a:solidFill>
            <a:srgbClr val="00CC00"/>
          </a:solidFill>
        </p:spPr>
        <p:txBody>
          <a:bodyPr wrap="none" rtlCol="0">
            <a:spAutoFit/>
          </a:bodyPr>
          <a:lstStyle/>
          <a:p>
            <a:r>
              <a:rPr lang="zh-CN" altLang="en-US" sz="2000" dirty="0"/>
              <a:t>滞后阈值</a:t>
            </a:r>
            <a:endParaRPr lang="zh-CN" altLang="en-US" sz="2000" dirty="0"/>
          </a:p>
        </p:txBody>
      </p:sp>
      <p:sp>
        <p:nvSpPr>
          <p:cNvPr id="8" name="文本框 7"/>
          <p:cNvSpPr txBox="1"/>
          <p:nvPr/>
        </p:nvSpPr>
        <p:spPr>
          <a:xfrm>
            <a:off x="6300192" y="3806373"/>
            <a:ext cx="954107" cy="400110"/>
          </a:xfrm>
          <a:prstGeom prst="rect">
            <a:avLst/>
          </a:prstGeom>
          <a:solidFill>
            <a:srgbClr val="00CC00"/>
          </a:solidFill>
        </p:spPr>
        <p:txBody>
          <a:bodyPr wrap="none" rtlCol="0">
            <a:spAutoFit/>
          </a:bodyPr>
          <a:lstStyle/>
          <a:p>
            <a:r>
              <a:rPr lang="zh-CN" altLang="en-US" sz="2000" dirty="0"/>
              <a:t>高阈值</a:t>
            </a:r>
            <a:endParaRPr lang="zh-CN" altLang="en-US" sz="2000" dirty="0"/>
          </a:p>
        </p:txBody>
      </p:sp>
      <p:sp>
        <p:nvSpPr>
          <p:cNvPr id="9" name="文本框 8"/>
          <p:cNvSpPr txBox="1"/>
          <p:nvPr/>
        </p:nvSpPr>
        <p:spPr>
          <a:xfrm>
            <a:off x="6300192" y="4422507"/>
            <a:ext cx="954107" cy="400110"/>
          </a:xfrm>
          <a:prstGeom prst="rect">
            <a:avLst/>
          </a:prstGeom>
          <a:solidFill>
            <a:srgbClr val="00CC00"/>
          </a:solidFill>
        </p:spPr>
        <p:txBody>
          <a:bodyPr wrap="none" rtlCol="0">
            <a:spAutoFit/>
          </a:bodyPr>
          <a:lstStyle/>
          <a:p>
            <a:r>
              <a:rPr lang="zh-CN" altLang="en-US" sz="2000" dirty="0"/>
              <a:t>低阈值</a:t>
            </a:r>
            <a:endParaRPr lang="zh-CN" altLang="en-US" sz="2000" dirty="0"/>
          </a:p>
        </p:txBody>
      </p:sp>
      <p:sp>
        <p:nvSpPr>
          <p:cNvPr id="10" name="文本框 9"/>
          <p:cNvSpPr txBox="1"/>
          <p:nvPr/>
        </p:nvSpPr>
        <p:spPr>
          <a:xfrm>
            <a:off x="7020272" y="5405154"/>
            <a:ext cx="954107" cy="400110"/>
          </a:xfrm>
          <a:prstGeom prst="rect">
            <a:avLst/>
          </a:prstGeom>
          <a:solidFill>
            <a:srgbClr val="00CC00"/>
          </a:solidFill>
        </p:spPr>
        <p:txBody>
          <a:bodyPr wrap="none" rtlCol="0">
            <a:spAutoFit/>
          </a:bodyPr>
          <a:lstStyle/>
          <a:p>
            <a:r>
              <a:rPr lang="zh-CN" altLang="en-US" sz="2000" dirty="0"/>
              <a:t>弱边缘</a:t>
            </a:r>
            <a:endParaRPr lang="zh-CN" altLang="en-US" sz="2000" dirty="0"/>
          </a:p>
        </p:txBody>
      </p:sp>
      <p:sp>
        <p:nvSpPr>
          <p:cNvPr id="11" name="文本框 10"/>
          <p:cNvSpPr txBox="1"/>
          <p:nvPr/>
        </p:nvSpPr>
        <p:spPr>
          <a:xfrm>
            <a:off x="7695346" y="3806373"/>
            <a:ext cx="954107" cy="400110"/>
          </a:xfrm>
          <a:prstGeom prst="rect">
            <a:avLst/>
          </a:prstGeom>
          <a:solidFill>
            <a:srgbClr val="00CC00"/>
          </a:solidFill>
        </p:spPr>
        <p:txBody>
          <a:bodyPr wrap="none" rtlCol="0">
            <a:spAutoFit/>
          </a:bodyPr>
          <a:lstStyle/>
          <a:p>
            <a:r>
              <a:rPr lang="zh-CN" altLang="en-US" sz="2000" dirty="0"/>
              <a:t>强边缘</a:t>
            </a:r>
            <a:endParaRPr lang="zh-CN" altLang="en-US" sz="2000" dirty="0"/>
          </a:p>
        </p:txBody>
      </p:sp>
      <mc:AlternateContent xmlns:mc="http://schemas.openxmlformats.org/markup-compatibility/2006">
        <mc:Choice xmlns:a14="http://schemas.microsoft.com/office/drawing/2010/main" Requires="a14">
          <p:sp>
            <p:nvSpPr>
              <p:cNvPr id="6" name="文本框 5"/>
              <p:cNvSpPr txBox="1"/>
              <p:nvPr/>
            </p:nvSpPr>
            <p:spPr>
              <a:xfrm>
                <a:off x="1176202" y="1790116"/>
                <a:ext cx="7130948" cy="926536"/>
              </a:xfrm>
              <a:prstGeom prst="rect">
                <a:avLst/>
              </a:prstGeom>
              <a:solidFill>
                <a:schemeClr val="bg1"/>
              </a:solidFill>
            </p:spPr>
            <p:txBody>
              <a:bodyPr wrap="square" rtlCol="0">
                <a:spAutoFit/>
              </a:bodyPr>
              <a:lstStyle/>
              <a:p>
                <a:pPr>
                  <a:lnSpc>
                    <a:spcPct val="150000"/>
                  </a:lnSpc>
                </a:pPr>
                <a:r>
                  <a:rPr lang="zh-CN" altLang="en-US" sz="2000" dirty="0"/>
                  <a:t>最后对</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𝑔</m:t>
                        </m:r>
                      </m:e>
                      <m:sub>
                        <m:r>
                          <a:rPr lang="en-US" altLang="zh-CN" sz="2000" b="0" i="1" smtClean="0">
                            <a:latin typeface="Cambria Math" panose="02040503050406030204" pitchFamily="18" charset="0"/>
                          </a:rPr>
                          <m:t>𝑁</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e>
                    </m:d>
                  </m:oMath>
                </a14:m>
                <a:r>
                  <a:rPr lang="zh-CN" altLang="en-US" sz="2000" dirty="0"/>
                  <a:t>进行阈值分割，以减少假边缘点</a:t>
                </a:r>
                <a:endParaRPr lang="en-US" altLang="zh-CN" sz="2000" dirty="0"/>
              </a:p>
              <a:p>
                <a:pPr>
                  <a:lnSpc>
                    <a:spcPct val="150000"/>
                  </a:lnSpc>
                </a:pPr>
                <a:endParaRPr lang="zh-CN" altLang="en-US" dirty="0"/>
              </a:p>
            </p:txBody>
          </p:sp>
        </mc:Choice>
        <mc:Fallback>
          <p:sp>
            <p:nvSpPr>
              <p:cNvPr id="6" name="文本框 5"/>
              <p:cNvSpPr txBox="1">
                <a:spLocks noRot="1" noChangeAspect="1" noMove="1" noResize="1" noEditPoints="1" noAdjustHandles="1" noChangeArrowheads="1" noChangeShapeType="1" noTextEdit="1"/>
              </p:cNvSpPr>
              <p:nvPr/>
            </p:nvSpPr>
            <p:spPr>
              <a:xfrm>
                <a:off x="1176202" y="1790116"/>
                <a:ext cx="7130948" cy="926536"/>
              </a:xfrm>
              <a:prstGeom prst="rect">
                <a:avLst/>
              </a:prstGeom>
              <a:blipFill rotWithShape="1">
                <a:blip r:embed="rId3"/>
                <a:stretch>
                  <a:fillRect l="-3" t="-6" r="1" b="13"/>
                </a:stretch>
              </a:blipFill>
            </p:spPr>
            <p:txBody>
              <a:bodyPr/>
              <a:lstStyle/>
              <a:p>
                <a:r>
                  <a:rPr lang="zh-CN" altLang="en-US">
                    <a:noFill/>
                  </a:rPr>
                  <a:t> </a:t>
                </a:r>
              </a:p>
            </p:txBody>
          </p:sp>
        </mc:Fallback>
      </mc:AlternateContent>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点、线和边缘检测</a:t>
            </a:r>
            <a:endParaRPr lang="zh-CN" altLang="en-US" dirty="0"/>
          </a:p>
        </p:txBody>
      </p:sp>
      <p:sp>
        <p:nvSpPr>
          <p:cNvPr id="3" name="内容占位符 2"/>
          <p:cNvSpPr>
            <a:spLocks noGrp="1"/>
          </p:cNvSpPr>
          <p:nvPr>
            <p:ph idx="1"/>
          </p:nvPr>
        </p:nvSpPr>
        <p:spPr>
          <a:xfrm>
            <a:off x="374848" y="1052736"/>
            <a:ext cx="8733656" cy="5256584"/>
          </a:xfrm>
        </p:spPr>
        <p:txBody>
          <a:bodyPr>
            <a:normAutofit/>
          </a:bodyPr>
          <a:lstStyle/>
          <a:p>
            <a:r>
              <a:rPr lang="en-US" altLang="zh-CN" dirty="0">
                <a:solidFill>
                  <a:srgbClr val="0066FF"/>
                </a:solidFill>
              </a:rPr>
              <a:t>The Canny edge detector</a:t>
            </a:r>
            <a:r>
              <a:rPr lang="zh-CN" altLang="en-US" dirty="0">
                <a:solidFill>
                  <a:srgbClr val="0066FF"/>
                </a:solidFill>
              </a:rPr>
              <a:t>（坎尼边缘检测器）</a:t>
            </a:r>
            <a:endParaRPr lang="en-US" altLang="zh-CN" dirty="0">
              <a:solidFill>
                <a:srgbClr val="0066FF"/>
              </a:solidFill>
            </a:endParaRPr>
          </a:p>
          <a:p>
            <a:pPr lvl="1"/>
            <a:endParaRPr lang="en-US" altLang="zh-CN" dirty="0"/>
          </a:p>
        </p:txBody>
      </p:sp>
      <p:graphicFrame>
        <p:nvGraphicFramePr>
          <p:cNvPr id="6" name="Object 3"/>
          <p:cNvGraphicFramePr>
            <a:graphicFrameLocks noChangeAspect="1"/>
          </p:cNvGraphicFramePr>
          <p:nvPr/>
        </p:nvGraphicFramePr>
        <p:xfrm>
          <a:off x="755576" y="1628800"/>
          <a:ext cx="7509806" cy="4569598"/>
        </p:xfrm>
        <a:graphic>
          <a:graphicData uri="http://schemas.openxmlformats.org/presentationml/2006/ole">
            <mc:AlternateContent xmlns:mc="http://schemas.openxmlformats.org/markup-compatibility/2006">
              <mc:Choice xmlns:v="urn:schemas-microsoft-com:vml" Requires="v">
                <p:oleObj spid="_x0000_s20607" name="Equation" r:id="rId1" imgW="3759200" imgH="2286000" progId="Equation.DSMT4">
                  <p:embed/>
                </p:oleObj>
              </mc:Choice>
              <mc:Fallback>
                <p:oleObj name="Equation" r:id="rId1" imgW="3759200" imgH="2286000" progId="Equation.DSMT4">
                  <p:embed/>
                  <p:pic>
                    <p:nvPicPr>
                      <p:cNvPr id="0" name="图片 20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628800"/>
                        <a:ext cx="7509806" cy="4569598"/>
                      </a:xfrm>
                      <a:prstGeom prst="rect">
                        <a:avLst/>
                      </a:prstGeom>
                      <a:noFill/>
                      <a:ln>
                        <a:noFill/>
                      </a:ln>
                      <a:effectLst/>
                    </p:spPr>
                  </p:pic>
                </p:oleObj>
              </mc:Fallback>
            </mc:AlternateContent>
          </a:graphicData>
        </a:graphic>
      </p:graphicFrame>
      <mc:AlternateContent xmlns:mc="http://schemas.openxmlformats.org/markup-compatibility/2006" xmlns:p14="http://schemas.microsoft.com/office/powerpoint/2010/main">
        <mc:Choice Requires="p14">
          <p:contentPart r:id="rId3" p14:bwMode="auto">
            <p14:nvContentPartPr>
              <p14:cNvPr id="4" name="墨迹 3"/>
              <p14:cNvContentPartPr/>
              <p14:nvPr/>
            </p14:nvContentPartPr>
            <p14:xfrm>
              <a:off x="4692960" y="2873880"/>
              <a:ext cx="2995560" cy="1479240"/>
            </p14:xfrm>
          </p:contentPart>
        </mc:Choice>
        <mc:Fallback xmlns="">
          <p:pic>
            <p:nvPicPr>
              <p:cNvPr id="4" name="墨迹 3"/>
            </p:nvPicPr>
            <p:blipFill>
              <a:blip r:embed="rId4"/>
            </p:blipFill>
            <p:spPr>
              <a:xfrm>
                <a:off x="4692960" y="2873880"/>
                <a:ext cx="2995560" cy="1479240"/>
              </a:xfrm>
              <a:prstGeom prst="rect"/>
            </p:spPr>
          </p:pic>
        </mc:Fallback>
      </mc:AlternateContent>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点、线和边缘检测</a:t>
            </a:r>
            <a:endParaRPr lang="zh-CN" altLang="en-US" dirty="0"/>
          </a:p>
        </p:txBody>
      </p:sp>
      <p:sp>
        <p:nvSpPr>
          <p:cNvPr id="3" name="内容占位符 2"/>
          <p:cNvSpPr>
            <a:spLocks noGrp="1"/>
          </p:cNvSpPr>
          <p:nvPr>
            <p:ph idx="1"/>
          </p:nvPr>
        </p:nvSpPr>
        <p:spPr>
          <a:xfrm>
            <a:off x="374848" y="1052736"/>
            <a:ext cx="8733656" cy="5256584"/>
          </a:xfrm>
        </p:spPr>
        <p:txBody>
          <a:bodyPr>
            <a:normAutofit/>
          </a:bodyPr>
          <a:lstStyle/>
          <a:p>
            <a:r>
              <a:rPr lang="en-US" altLang="zh-CN" dirty="0">
                <a:solidFill>
                  <a:srgbClr val="0066FF"/>
                </a:solidFill>
              </a:rPr>
              <a:t>The Canny edge detector</a:t>
            </a:r>
            <a:r>
              <a:rPr lang="zh-CN" altLang="en-US" dirty="0">
                <a:solidFill>
                  <a:srgbClr val="0066FF"/>
                </a:solidFill>
              </a:rPr>
              <a:t>（坎尼边缘检测器）</a:t>
            </a:r>
            <a:endParaRPr lang="en-US" altLang="zh-CN" dirty="0">
              <a:solidFill>
                <a:srgbClr val="0066FF"/>
              </a:solidFill>
            </a:endParaRPr>
          </a:p>
          <a:p>
            <a:pPr lvl="1"/>
            <a:r>
              <a:rPr lang="en-US" altLang="zh-CN" dirty="0"/>
              <a:t>Summary</a:t>
            </a:r>
            <a:endParaRPr lang="en-US" altLang="zh-CN" dirty="0"/>
          </a:p>
          <a:p>
            <a:pPr lvl="1"/>
            <a:endParaRPr lang="en-US" altLang="zh-CN" dirty="0"/>
          </a:p>
          <a:p>
            <a:pPr lvl="1"/>
            <a:endParaRPr lang="en-US" altLang="zh-CN" dirty="0"/>
          </a:p>
        </p:txBody>
      </p:sp>
      <mc:AlternateContent xmlns:mc="http://schemas.openxmlformats.org/markup-compatibility/2006">
        <mc:Choice xmlns:a14="http://schemas.microsoft.com/office/drawing/2010/main" Requires="a14">
          <p:sp>
            <p:nvSpPr>
              <p:cNvPr id="7" name="流程图: 过程 6"/>
              <p:cNvSpPr/>
              <p:nvPr/>
            </p:nvSpPr>
            <p:spPr>
              <a:xfrm>
                <a:off x="1007541" y="2723182"/>
                <a:ext cx="1428750" cy="85725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dirty="0">
                    <a:solidFill>
                      <a:schemeClr val="tx1"/>
                    </a:solidFill>
                  </a:rPr>
                  <a:t>原始图像</a:t>
                </a:r>
                <a14:m>
                  <m:oMath xmlns:m="http://schemas.openxmlformats.org/officeDocument/2006/math">
                    <m:r>
                      <a:rPr lang="en-US" altLang="zh-CN" sz="2400" b="0" i="1" dirty="0" smtClean="0">
                        <a:solidFill>
                          <a:schemeClr val="tx1"/>
                        </a:solidFill>
                        <a:latin typeface="Cambria Math" panose="02040503050406030204" pitchFamily="18" charset="0"/>
                      </a:rPr>
                      <m:t>𝑓</m:t>
                    </m:r>
                    <m:r>
                      <a:rPr lang="en-US" altLang="zh-CN" sz="2400" i="1" dirty="0" smtClean="0">
                        <a:solidFill>
                          <a:schemeClr val="tx1"/>
                        </a:solidFill>
                        <a:latin typeface="Cambria Math" panose="02040503050406030204" pitchFamily="18" charset="0"/>
                      </a:rPr>
                      <m:t>(</m:t>
                    </m:r>
                    <m:r>
                      <a:rPr lang="en-US" altLang="zh-CN" sz="2400" i="1" dirty="0" err="1" smtClean="0">
                        <a:solidFill>
                          <a:schemeClr val="tx1"/>
                        </a:solidFill>
                        <a:latin typeface="Cambria Math" panose="02040503050406030204" pitchFamily="18" charset="0"/>
                      </a:rPr>
                      <m:t>𝑥</m:t>
                    </m:r>
                    <m:r>
                      <a:rPr lang="en-US" altLang="zh-CN" sz="2400" i="1" dirty="0" err="1" smtClean="0">
                        <a:solidFill>
                          <a:schemeClr val="tx1"/>
                        </a:solidFill>
                        <a:latin typeface="Cambria Math" panose="02040503050406030204" pitchFamily="18" charset="0"/>
                      </a:rPr>
                      <m:t>,</m:t>
                    </m:r>
                    <m:r>
                      <a:rPr lang="en-US" altLang="zh-CN" sz="2400" i="1" dirty="0" err="1" smtClean="0">
                        <a:solidFill>
                          <a:schemeClr val="tx1"/>
                        </a:solidFill>
                        <a:latin typeface="Cambria Math" panose="02040503050406030204" pitchFamily="18" charset="0"/>
                      </a:rPr>
                      <m:t>𝑦</m:t>
                    </m:r>
                    <m:r>
                      <a:rPr lang="en-US" altLang="zh-CN" sz="2400" i="1" dirty="0">
                        <a:solidFill>
                          <a:schemeClr val="tx1"/>
                        </a:solidFill>
                        <a:latin typeface="Cambria Math" panose="02040503050406030204" pitchFamily="18" charset="0"/>
                      </a:rPr>
                      <m:t>)</m:t>
                    </m:r>
                  </m:oMath>
                </a14:m>
                <a:endParaRPr lang="zh-CN" altLang="en-US" sz="2400" dirty="0">
                  <a:solidFill>
                    <a:schemeClr val="tx1"/>
                  </a:solidFill>
                </a:endParaRPr>
              </a:p>
            </p:txBody>
          </p:sp>
        </mc:Choice>
        <mc:Fallback>
          <p:sp>
            <p:nvSpPr>
              <p:cNvPr id="7" name="流程图: 过程 6"/>
              <p:cNvSpPr>
                <a:spLocks noRot="1" noChangeAspect="1" noMove="1" noResize="1" noEditPoints="1" noAdjustHandles="1" noChangeArrowheads="1" noChangeShapeType="1" noTextEdit="1"/>
              </p:cNvSpPr>
              <p:nvPr/>
            </p:nvSpPr>
            <p:spPr>
              <a:xfrm>
                <a:off x="1007541" y="2723182"/>
                <a:ext cx="1428750" cy="857250"/>
              </a:xfrm>
              <a:prstGeom prst="flowChartProcess">
                <a:avLst/>
              </a:prstGeom>
              <a:blipFill rotWithShape="1">
                <a:blip r:embed="rId1"/>
                <a:stretch>
                  <a:fillRect l="-919" t="-1517" r="-859" b="-1446"/>
                </a:stretch>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流程图: 过程 7"/>
              <p:cNvSpPr/>
              <p:nvPr/>
            </p:nvSpPr>
            <p:spPr>
              <a:xfrm>
                <a:off x="3579291" y="2723182"/>
                <a:ext cx="1071563" cy="85725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14:m>
                  <m:oMathPara xmlns:m="http://schemas.openxmlformats.org/officeDocument/2006/math">
                    <m:oMathParaPr>
                      <m:jc m:val="center"/>
                    </m:oMathParaPr>
                    <m:oMath xmlns:m="http://schemas.openxmlformats.org/officeDocument/2006/math">
                      <m:sSub>
                        <m:sSubPr>
                          <m:ctrlPr>
                            <a:rPr lang="en-US" altLang="zh-CN" sz="2400" b="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𝑓</m:t>
                          </m:r>
                        </m:e>
                        <m:sub>
                          <m:r>
                            <a:rPr lang="en-US" altLang="zh-CN" sz="2400" b="0" i="1" dirty="0" smtClean="0">
                              <a:solidFill>
                                <a:schemeClr val="tx1"/>
                              </a:solidFill>
                              <a:latin typeface="Cambria Math" panose="02040503050406030204" pitchFamily="18" charset="0"/>
                            </a:rPr>
                            <m:t>𝑠</m:t>
                          </m:r>
                        </m:sub>
                      </m:sSub>
                      <m:r>
                        <a:rPr lang="en-US" altLang="zh-CN" sz="2400" i="1" dirty="0" smtClean="0">
                          <a:solidFill>
                            <a:schemeClr val="tx1"/>
                          </a:solidFill>
                          <a:latin typeface="Cambria Math" panose="02040503050406030204" pitchFamily="18" charset="0"/>
                        </a:rPr>
                        <m:t>(</m:t>
                      </m:r>
                      <m:r>
                        <a:rPr lang="en-US" altLang="zh-CN" sz="2400" i="1" dirty="0" err="1">
                          <a:solidFill>
                            <a:schemeClr val="tx1"/>
                          </a:solidFill>
                          <a:latin typeface="Cambria Math" panose="02040503050406030204" pitchFamily="18" charset="0"/>
                        </a:rPr>
                        <m:t>𝑥</m:t>
                      </m:r>
                      <m:r>
                        <a:rPr lang="en-US" altLang="zh-CN" sz="2400" i="1" dirty="0" err="1">
                          <a:solidFill>
                            <a:schemeClr val="tx1"/>
                          </a:solidFill>
                          <a:latin typeface="Cambria Math" panose="02040503050406030204" pitchFamily="18" charset="0"/>
                        </a:rPr>
                        <m:t>,</m:t>
                      </m:r>
                      <m:r>
                        <a:rPr lang="en-US" altLang="zh-CN" sz="2400" i="1" dirty="0" err="1">
                          <a:solidFill>
                            <a:schemeClr val="tx1"/>
                          </a:solidFill>
                          <a:latin typeface="Cambria Math" panose="02040503050406030204" pitchFamily="18" charset="0"/>
                        </a:rPr>
                        <m:t>𝑦</m:t>
                      </m:r>
                      <m:r>
                        <a:rPr lang="en-US" altLang="zh-CN" sz="2400" i="1" dirty="0">
                          <a:solidFill>
                            <a:schemeClr val="tx1"/>
                          </a:solidFill>
                          <a:latin typeface="Cambria Math" panose="02040503050406030204" pitchFamily="18" charset="0"/>
                        </a:rPr>
                        <m:t>)</m:t>
                      </m:r>
                    </m:oMath>
                  </m:oMathPara>
                </a14:m>
                <a:endParaRPr lang="zh-CN" altLang="en-US" sz="2400" dirty="0">
                  <a:solidFill>
                    <a:schemeClr val="tx1"/>
                  </a:solidFill>
                </a:endParaRPr>
              </a:p>
            </p:txBody>
          </p:sp>
        </mc:Choice>
        <mc:Fallback>
          <p:sp>
            <p:nvSpPr>
              <p:cNvPr id="8" name="流程图: 过程 7"/>
              <p:cNvSpPr>
                <a:spLocks noRot="1" noChangeAspect="1" noMove="1" noResize="1" noEditPoints="1" noAdjustHandles="1" noChangeArrowheads="1" noChangeShapeType="1" noTextEdit="1"/>
              </p:cNvSpPr>
              <p:nvPr/>
            </p:nvSpPr>
            <p:spPr>
              <a:xfrm>
                <a:off x="3579291" y="2723182"/>
                <a:ext cx="1071563" cy="857250"/>
              </a:xfrm>
              <a:prstGeom prst="flowChartProcess">
                <a:avLst/>
              </a:prstGeom>
              <a:blipFill rotWithShape="1">
                <a:blip r:embed="rId2"/>
                <a:stretch>
                  <a:fillRect l="-1225" t="-1517" r="-1175" b="-1446"/>
                </a:stretch>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流程图: 过程 8"/>
              <p:cNvSpPr/>
              <p:nvPr/>
            </p:nvSpPr>
            <p:spPr>
              <a:xfrm>
                <a:off x="5508104" y="2723182"/>
                <a:ext cx="1428750" cy="85725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dirty="0">
                    <a:solidFill>
                      <a:schemeClr val="tx1"/>
                    </a:solidFill>
                  </a:rPr>
                  <a:t>偏导</a:t>
                </a:r>
                <a14:m>
                  <m:oMath xmlns:m="http://schemas.openxmlformats.org/officeDocument/2006/math">
                    <m:r>
                      <a:rPr lang="en-US" altLang="zh-CN" sz="2400" i="1" dirty="0" smtClean="0">
                        <a:solidFill>
                          <a:schemeClr val="tx1"/>
                        </a:solidFill>
                        <a:latin typeface="Cambria Math" panose="02040503050406030204" pitchFamily="18" charset="0"/>
                      </a:rPr>
                      <m:t>(</m:t>
                    </m:r>
                    <m:sSub>
                      <m:sSubPr>
                        <m:ctrlPr>
                          <a:rPr lang="en-US" altLang="zh-CN" sz="2400" b="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𝑔</m:t>
                        </m:r>
                      </m:e>
                      <m:sub>
                        <m:r>
                          <a:rPr lang="en-US" altLang="zh-CN" sz="2400" i="1" dirty="0" err="1">
                            <a:solidFill>
                              <a:schemeClr val="tx1"/>
                            </a:solidFill>
                            <a:latin typeface="Cambria Math" panose="02040503050406030204" pitchFamily="18" charset="0"/>
                          </a:rPr>
                          <m:t>𝑥</m:t>
                        </m:r>
                      </m:sub>
                    </m:sSub>
                    <m:r>
                      <a:rPr lang="en-US" altLang="zh-CN" sz="2400" i="1" dirty="0" err="1">
                        <a:solidFill>
                          <a:schemeClr val="tx1"/>
                        </a:solidFill>
                        <a:latin typeface="Cambria Math" panose="02040503050406030204" pitchFamily="18" charset="0"/>
                      </a:rPr>
                      <m:t>,</m:t>
                    </m:r>
                    <m:sSub>
                      <m:sSubPr>
                        <m:ctrlPr>
                          <a:rPr lang="en-US" altLang="zh-CN" sz="2400" b="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𝑔</m:t>
                        </m:r>
                      </m:e>
                      <m:sub>
                        <m:r>
                          <a:rPr lang="en-US" altLang="zh-CN" sz="2400" i="1" dirty="0" err="1">
                            <a:solidFill>
                              <a:schemeClr val="tx1"/>
                            </a:solidFill>
                            <a:latin typeface="Cambria Math" panose="02040503050406030204" pitchFamily="18" charset="0"/>
                          </a:rPr>
                          <m:t>𝑦</m:t>
                        </m:r>
                      </m:sub>
                    </m:sSub>
                    <m:r>
                      <a:rPr lang="en-US" altLang="zh-CN" sz="2400" i="1" dirty="0">
                        <a:solidFill>
                          <a:schemeClr val="tx1"/>
                        </a:solidFill>
                        <a:latin typeface="Cambria Math" panose="02040503050406030204" pitchFamily="18" charset="0"/>
                      </a:rPr>
                      <m:t>)</m:t>
                    </m:r>
                  </m:oMath>
                </a14:m>
                <a:endParaRPr lang="zh-CN" altLang="en-US" sz="2400" dirty="0">
                  <a:solidFill>
                    <a:schemeClr val="tx1"/>
                  </a:solidFill>
                </a:endParaRPr>
              </a:p>
            </p:txBody>
          </p:sp>
        </mc:Choice>
        <mc:Fallback>
          <p:sp>
            <p:nvSpPr>
              <p:cNvPr id="9" name="流程图: 过程 8"/>
              <p:cNvSpPr>
                <a:spLocks noRot="1" noChangeAspect="1" noMove="1" noResize="1" noEditPoints="1" noAdjustHandles="1" noChangeArrowheads="1" noChangeShapeType="1" noTextEdit="1"/>
              </p:cNvSpPr>
              <p:nvPr/>
            </p:nvSpPr>
            <p:spPr>
              <a:xfrm>
                <a:off x="5508104" y="2723182"/>
                <a:ext cx="1428750" cy="857250"/>
              </a:xfrm>
              <a:prstGeom prst="flowChartProcess">
                <a:avLst/>
              </a:prstGeom>
              <a:blipFill rotWithShape="1">
                <a:blip r:embed="rId3"/>
                <a:stretch>
                  <a:fillRect l="-897" t="-1517" r="-881" b="-1446"/>
                </a:stretch>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10" name="流程图: 过程 9"/>
          <p:cNvSpPr/>
          <p:nvPr/>
        </p:nvSpPr>
        <p:spPr>
          <a:xfrm>
            <a:off x="5508104" y="4509120"/>
            <a:ext cx="1428750" cy="85725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dirty="0">
                <a:solidFill>
                  <a:schemeClr val="tx1"/>
                </a:solidFill>
              </a:rPr>
              <a:t>初步得到边缘点</a:t>
            </a:r>
            <a:endParaRPr lang="zh-CN" altLang="en-US" sz="2400" dirty="0">
              <a:solidFill>
                <a:schemeClr val="tx1"/>
              </a:solidFill>
            </a:endParaRPr>
          </a:p>
        </p:txBody>
      </p:sp>
      <p:sp>
        <p:nvSpPr>
          <p:cNvPr id="11" name="右箭头 10"/>
          <p:cNvSpPr/>
          <p:nvPr/>
        </p:nvSpPr>
        <p:spPr>
          <a:xfrm>
            <a:off x="2436291" y="3080370"/>
            <a:ext cx="1143000" cy="214312"/>
          </a:xfrm>
          <a:prstGeom prst="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chemeClr val="tx1"/>
              </a:solidFill>
            </a:endParaRPr>
          </a:p>
        </p:txBody>
      </p:sp>
      <p:sp>
        <p:nvSpPr>
          <p:cNvPr id="12" name="右箭头 11"/>
          <p:cNvSpPr/>
          <p:nvPr/>
        </p:nvSpPr>
        <p:spPr>
          <a:xfrm>
            <a:off x="4650854" y="3080370"/>
            <a:ext cx="857250" cy="214312"/>
          </a:xfrm>
          <a:prstGeom prst="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dirty="0">
              <a:solidFill>
                <a:schemeClr val="tx1"/>
              </a:solidFill>
            </a:endParaRPr>
          </a:p>
        </p:txBody>
      </p:sp>
      <p:sp>
        <p:nvSpPr>
          <p:cNvPr id="13" name="流程图: 过程 12"/>
          <p:cNvSpPr/>
          <p:nvPr/>
        </p:nvSpPr>
        <p:spPr>
          <a:xfrm>
            <a:off x="2221979" y="4509120"/>
            <a:ext cx="1785937" cy="857250"/>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dirty="0">
                <a:solidFill>
                  <a:schemeClr val="tx1"/>
                </a:solidFill>
              </a:rPr>
              <a:t>图像边缘</a:t>
            </a:r>
            <a:endParaRPr lang="zh-CN" altLang="en-US" sz="2400" dirty="0">
              <a:solidFill>
                <a:schemeClr val="tx1"/>
              </a:solidFill>
            </a:endParaRPr>
          </a:p>
        </p:txBody>
      </p:sp>
      <p:sp>
        <p:nvSpPr>
          <p:cNvPr id="14" name="右弧形箭头 13"/>
          <p:cNvSpPr/>
          <p:nvPr/>
        </p:nvSpPr>
        <p:spPr>
          <a:xfrm>
            <a:off x="7151166" y="3151807"/>
            <a:ext cx="714375" cy="2000250"/>
          </a:xfrm>
          <a:prstGeom prst="curvedLef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chemeClr val="tx1"/>
                </a:solidFill>
              </a:rPr>
              <a:t>非极大值抑制</a:t>
            </a:r>
            <a:endParaRPr lang="zh-CN" altLang="en-US" dirty="0">
              <a:solidFill>
                <a:schemeClr val="tx1"/>
              </a:solidFill>
            </a:endParaRPr>
          </a:p>
        </p:txBody>
      </p:sp>
      <p:sp>
        <p:nvSpPr>
          <p:cNvPr id="15" name="左箭头 14"/>
          <p:cNvSpPr/>
          <p:nvPr/>
        </p:nvSpPr>
        <p:spPr>
          <a:xfrm>
            <a:off x="4007916" y="4794870"/>
            <a:ext cx="1500188" cy="285750"/>
          </a:xfrm>
          <a:prstGeom prst="lef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solidFill>
                <a:schemeClr val="tx1"/>
              </a:solidFill>
            </a:endParaRPr>
          </a:p>
        </p:txBody>
      </p:sp>
      <p:sp>
        <p:nvSpPr>
          <p:cNvPr id="5" name="文本框 4"/>
          <p:cNvSpPr txBox="1"/>
          <p:nvPr/>
        </p:nvSpPr>
        <p:spPr>
          <a:xfrm>
            <a:off x="2453079" y="2789996"/>
            <a:ext cx="1107996" cy="369332"/>
          </a:xfrm>
          <a:prstGeom prst="rect">
            <a:avLst/>
          </a:prstGeom>
          <a:noFill/>
        </p:spPr>
        <p:txBody>
          <a:bodyPr wrap="none" rtlCol="0">
            <a:spAutoFit/>
          </a:bodyPr>
          <a:lstStyle/>
          <a:p>
            <a:r>
              <a:rPr lang="zh-CN" altLang="en-US" dirty="0"/>
              <a:t>高斯平滑</a:t>
            </a:r>
            <a:endParaRPr lang="zh-CN" altLang="en-US" dirty="0"/>
          </a:p>
        </p:txBody>
      </p:sp>
      <p:sp>
        <p:nvSpPr>
          <p:cNvPr id="20" name="矩形 19"/>
          <p:cNvSpPr/>
          <p:nvPr/>
        </p:nvSpPr>
        <p:spPr>
          <a:xfrm>
            <a:off x="4115072" y="5146401"/>
            <a:ext cx="1393032" cy="646331"/>
          </a:xfrm>
          <a:prstGeom prst="rect">
            <a:avLst/>
          </a:prstGeom>
        </p:spPr>
        <p:txBody>
          <a:bodyPr wrap="square">
            <a:spAutoFit/>
          </a:bodyPr>
          <a:lstStyle/>
          <a:p>
            <a:pPr algn="ctr" fontAlgn="auto">
              <a:spcBef>
                <a:spcPts val="0"/>
              </a:spcBef>
              <a:spcAft>
                <a:spcPts val="0"/>
              </a:spcAft>
              <a:defRPr/>
            </a:pPr>
            <a:r>
              <a:rPr lang="zh-CN" altLang="en-US" dirty="0"/>
              <a:t>双阈值检测连结边缘</a:t>
            </a:r>
            <a:endParaRPr lang="zh-CN"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6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6838" y="477838"/>
            <a:ext cx="7297737" cy="550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06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8225" y="452438"/>
            <a:ext cx="1681163" cy="559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5062" name="Object 6"/>
          <p:cNvGraphicFramePr>
            <a:graphicFrameLocks noChangeAspect="1"/>
          </p:cNvGraphicFramePr>
          <p:nvPr/>
        </p:nvGraphicFramePr>
        <p:xfrm>
          <a:off x="3681413" y="6146800"/>
          <a:ext cx="4298950" cy="303213"/>
        </p:xfrm>
        <a:graphic>
          <a:graphicData uri="http://schemas.openxmlformats.org/presentationml/2006/ole">
            <mc:AlternateContent xmlns:mc="http://schemas.openxmlformats.org/markup-compatibility/2006">
              <mc:Choice xmlns:v="urn:schemas-microsoft-com:vml" Requires="v">
                <p:oleObj spid="_x0000_s21627" name="Equation" r:id="rId3" imgW="3238500" imgH="228600" progId="Equation.DSMT4">
                  <p:embed/>
                </p:oleObj>
              </mc:Choice>
              <mc:Fallback>
                <p:oleObj name="Equation" r:id="rId3" imgW="3238500" imgH="228600" progId="Equation.DSMT4">
                  <p:embed/>
                  <p:pic>
                    <p:nvPicPr>
                      <p:cNvPr id="0" name="图片 216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1413" y="6146800"/>
                        <a:ext cx="4298950" cy="303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085" name="Object 5"/>
          <p:cNvGraphicFramePr>
            <a:graphicFrameLocks noGrp="1" noChangeAspect="1"/>
          </p:cNvGraphicFramePr>
          <p:nvPr>
            <p:ph idx="4294967295"/>
          </p:nvPr>
        </p:nvGraphicFramePr>
        <p:xfrm>
          <a:off x="5127625" y="6348413"/>
          <a:ext cx="4016375" cy="285750"/>
        </p:xfrm>
        <a:graphic>
          <a:graphicData uri="http://schemas.openxmlformats.org/presentationml/2006/ole">
            <mc:AlternateContent xmlns:mc="http://schemas.openxmlformats.org/markup-compatibility/2006">
              <mc:Choice xmlns:v="urn:schemas-microsoft-com:vml" Requires="v">
                <p:oleObj spid="_x0000_s22651" name="Equation" r:id="rId1" imgW="3213100" imgH="228600" progId="Equation.DSMT4">
                  <p:embed/>
                </p:oleObj>
              </mc:Choice>
              <mc:Fallback>
                <p:oleObj name="Equation" r:id="rId1" imgW="3213100" imgH="228600" progId="Equation.DSMT4">
                  <p:embed/>
                  <p:pic>
                    <p:nvPicPr>
                      <p:cNvPr id="0" name="图片 226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7625" y="6348413"/>
                        <a:ext cx="4016375" cy="285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60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125" y="409575"/>
            <a:ext cx="5937250" cy="590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8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8950" y="417513"/>
            <a:ext cx="1760538" cy="5881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descr="lena"/>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28003" y="1628800"/>
            <a:ext cx="3240360" cy="3240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4" descr="canny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008" y="1628800"/>
            <a:ext cx="3224755" cy="3224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点、线和边缘检测</a:t>
            </a:r>
            <a:endParaRPr lang="zh-CN" altLang="en-US" dirty="0"/>
          </a:p>
        </p:txBody>
      </p:sp>
      <p:sp>
        <p:nvSpPr>
          <p:cNvPr id="3" name="内容占位符 2"/>
          <p:cNvSpPr>
            <a:spLocks noGrp="1"/>
          </p:cNvSpPr>
          <p:nvPr>
            <p:ph idx="1"/>
          </p:nvPr>
        </p:nvSpPr>
        <p:spPr>
          <a:xfrm>
            <a:off x="374848" y="1052736"/>
            <a:ext cx="8733656" cy="5256584"/>
          </a:xfrm>
        </p:spPr>
        <p:txBody>
          <a:bodyPr>
            <a:normAutofit/>
          </a:bodyPr>
          <a:lstStyle/>
          <a:p>
            <a:r>
              <a:rPr lang="en-US" altLang="zh-CN" dirty="0">
                <a:solidFill>
                  <a:srgbClr val="0066FF"/>
                </a:solidFill>
              </a:rPr>
              <a:t>Hough Transform</a:t>
            </a:r>
            <a:r>
              <a:rPr lang="zh-CN" altLang="en-US" dirty="0">
                <a:solidFill>
                  <a:srgbClr val="0066FF"/>
                </a:solidFill>
              </a:rPr>
              <a:t>（哈夫变换或霍夫变换）</a:t>
            </a:r>
            <a:endParaRPr lang="en-US" altLang="zh-CN" dirty="0">
              <a:solidFill>
                <a:srgbClr val="0066FF"/>
              </a:solidFill>
            </a:endParaRPr>
          </a:p>
          <a:p>
            <a:pPr lvl="1"/>
            <a:r>
              <a:rPr lang="zh-CN" altLang="en-US" dirty="0">
                <a:highlight>
                  <a:srgbClr val="FFFF00"/>
                </a:highlight>
              </a:rPr>
              <a:t>边缘检测后一般会采用连接算法将边缘像素聚合成有意义的边缘或区域边界</a:t>
            </a:r>
            <a:endParaRPr lang="en-US" altLang="zh-CN" dirty="0">
              <a:highlight>
                <a:srgbClr val="FFFF00"/>
              </a:highlight>
            </a:endParaRPr>
          </a:p>
          <a:p>
            <a:pPr lvl="1"/>
            <a:r>
              <a:rPr lang="zh-CN" altLang="en-US" dirty="0"/>
              <a:t>边缘连接的有一种方法</a:t>
            </a:r>
            <a:endParaRPr lang="en-US" altLang="zh-CN" dirty="0"/>
          </a:p>
          <a:p>
            <a:pPr lvl="2"/>
            <a:r>
              <a:rPr lang="zh-CN" altLang="en-US" dirty="0"/>
              <a:t>局部处理</a:t>
            </a:r>
            <a:endParaRPr lang="en-US" altLang="zh-CN" dirty="0"/>
          </a:p>
          <a:p>
            <a:pPr lvl="2"/>
            <a:r>
              <a:rPr lang="zh-CN" altLang="en-US" dirty="0"/>
              <a:t>区域处理</a:t>
            </a:r>
            <a:endParaRPr lang="en-US" altLang="zh-CN" dirty="0"/>
          </a:p>
          <a:p>
            <a:pPr lvl="2"/>
            <a:r>
              <a:rPr lang="zh-CN" altLang="en-US" dirty="0">
                <a:solidFill>
                  <a:srgbClr val="0066FF"/>
                </a:solidFill>
              </a:rPr>
              <a:t>全局处理（</a:t>
            </a:r>
            <a:r>
              <a:rPr lang="en-US" altLang="zh-CN" dirty="0" err="1">
                <a:solidFill>
                  <a:srgbClr val="0066FF"/>
                </a:solidFill>
              </a:rPr>
              <a:t>hough</a:t>
            </a:r>
            <a:r>
              <a:rPr lang="en-US" altLang="zh-CN" dirty="0">
                <a:solidFill>
                  <a:srgbClr val="0066FF"/>
                </a:solidFill>
              </a:rPr>
              <a:t> transform</a:t>
            </a:r>
            <a:r>
              <a:rPr lang="zh-CN" altLang="en-US" dirty="0">
                <a:solidFill>
                  <a:srgbClr val="0066FF"/>
                </a:solidFill>
              </a:rPr>
              <a:t>）</a:t>
            </a:r>
            <a:endParaRPr lang="en-US" altLang="zh-CN" dirty="0">
              <a:solidFill>
                <a:srgbClr val="0066FF"/>
              </a:solidFill>
            </a:endParaRPr>
          </a:p>
          <a:p>
            <a:pPr lvl="1"/>
            <a:endParaRPr lang="en-US" altLang="zh-CN"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点、线和边缘检测</a:t>
            </a:r>
            <a:endParaRPr lang="zh-CN" altLang="en-US" dirty="0"/>
          </a:p>
        </p:txBody>
      </p:sp>
      <p:sp>
        <p:nvSpPr>
          <p:cNvPr id="3" name="内容占位符 2"/>
          <p:cNvSpPr>
            <a:spLocks noGrp="1"/>
          </p:cNvSpPr>
          <p:nvPr>
            <p:ph idx="1"/>
          </p:nvPr>
        </p:nvSpPr>
        <p:spPr>
          <a:xfrm>
            <a:off x="374848" y="1052736"/>
            <a:ext cx="8733656" cy="5256584"/>
          </a:xfrm>
        </p:spPr>
        <p:txBody>
          <a:bodyPr>
            <a:normAutofit/>
          </a:bodyPr>
          <a:lstStyle/>
          <a:p>
            <a:r>
              <a:rPr lang="en-US" altLang="zh-CN" dirty="0">
                <a:solidFill>
                  <a:srgbClr val="0066FF"/>
                </a:solidFill>
              </a:rPr>
              <a:t>Hough Transform</a:t>
            </a:r>
            <a:r>
              <a:rPr lang="zh-CN" altLang="en-US" dirty="0">
                <a:solidFill>
                  <a:srgbClr val="0066FF"/>
                </a:solidFill>
              </a:rPr>
              <a:t>（哈夫变换或霍夫变换）</a:t>
            </a:r>
            <a:endParaRPr lang="en-US" altLang="zh-CN" dirty="0">
              <a:solidFill>
                <a:srgbClr val="0066FF"/>
              </a:solidFill>
            </a:endParaRPr>
          </a:p>
          <a:p>
            <a:pPr lvl="1"/>
            <a:r>
              <a:rPr lang="zh-CN" altLang="en-US" dirty="0"/>
              <a:t>由</a:t>
            </a:r>
            <a:r>
              <a:rPr lang="en-US" altLang="zh-CN" dirty="0"/>
              <a:t>Paul Hough</a:t>
            </a:r>
            <a:r>
              <a:rPr lang="zh-CN" altLang="en-US" dirty="0"/>
              <a:t>在</a:t>
            </a:r>
            <a:r>
              <a:rPr lang="en-US" altLang="zh-CN" dirty="0"/>
              <a:t>1962</a:t>
            </a:r>
            <a:r>
              <a:rPr lang="zh-CN" altLang="en-US" dirty="0"/>
              <a:t>提出</a:t>
            </a:r>
            <a:endParaRPr lang="en-US" altLang="zh-CN" dirty="0"/>
          </a:p>
          <a:p>
            <a:pPr lvl="1"/>
            <a:r>
              <a:rPr lang="zh-CN" altLang="en-US" dirty="0"/>
              <a:t>检测直线</a:t>
            </a:r>
            <a:endParaRPr lang="en-US" altLang="zh-CN" dirty="0"/>
          </a:p>
          <a:p>
            <a:pPr lvl="2"/>
            <a:r>
              <a:rPr lang="zh-CN" altLang="en-US" dirty="0"/>
              <a:t>后来也被推广到其他形状的检测</a:t>
            </a:r>
            <a:endParaRPr lang="en-US" altLang="zh-CN" dirty="0"/>
          </a:p>
          <a:p>
            <a:pPr lvl="1"/>
            <a:r>
              <a:rPr lang="zh-CN" altLang="en-US" dirty="0"/>
              <a:t>可有效应对噪声</a:t>
            </a:r>
            <a:endParaRPr lang="en-US" altLang="zh-CN" dirty="0"/>
          </a:p>
          <a:p>
            <a:pPr lvl="1"/>
            <a:r>
              <a:rPr lang="zh-CN" altLang="en-US" dirty="0"/>
              <a:t>可有效应对局部遮挡</a:t>
            </a:r>
            <a:endParaRPr lang="en-US" altLang="zh-CN" dirty="0"/>
          </a:p>
          <a:p>
            <a:pPr lvl="1"/>
            <a:endParaRPr lang="en-US" altLang="zh-C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ltLang="zh-CN" sz="4000" dirty="0"/>
              <a:t>Contents</a:t>
            </a:r>
            <a:endParaRPr lang="en-US" altLang="zh-CN" sz="4000" dirty="0"/>
          </a:p>
        </p:txBody>
      </p:sp>
      <p:sp>
        <p:nvSpPr>
          <p:cNvPr id="4099" name="Rectangle 3"/>
          <p:cNvSpPr>
            <a:spLocks noGrp="1" noChangeArrowheads="1"/>
          </p:cNvSpPr>
          <p:nvPr>
            <p:ph idx="1"/>
          </p:nvPr>
        </p:nvSpPr>
        <p:spPr>
          <a:xfrm>
            <a:off x="374848" y="1052736"/>
            <a:ext cx="8769152" cy="5040560"/>
          </a:xfrm>
        </p:spPr>
        <p:txBody>
          <a:bodyPr>
            <a:normAutofit/>
          </a:bodyPr>
          <a:lstStyle/>
          <a:p>
            <a:pPr>
              <a:lnSpc>
                <a:spcPct val="120000"/>
              </a:lnSpc>
            </a:pPr>
            <a:r>
              <a:rPr lang="en-US" altLang="zh-CN" sz="2400" dirty="0">
                <a:solidFill>
                  <a:schemeClr val="bg1">
                    <a:lumMod val="75000"/>
                  </a:schemeClr>
                </a:solidFill>
              </a:rPr>
              <a:t>Fundamentals</a:t>
            </a:r>
            <a:endParaRPr lang="en-US" altLang="zh-CN" sz="2400" dirty="0">
              <a:solidFill>
                <a:schemeClr val="bg1">
                  <a:lumMod val="75000"/>
                </a:schemeClr>
              </a:solidFill>
            </a:endParaRPr>
          </a:p>
          <a:p>
            <a:pPr>
              <a:lnSpc>
                <a:spcPct val="120000"/>
              </a:lnSpc>
            </a:pPr>
            <a:r>
              <a:rPr lang="en-US" altLang="zh-CN" sz="2400" dirty="0"/>
              <a:t>Point, Line, and Edge Detection</a:t>
            </a:r>
            <a:r>
              <a:rPr lang="zh-CN" altLang="en-US" sz="2400" dirty="0"/>
              <a:t>（点、线和边缘检测）</a:t>
            </a:r>
            <a:r>
              <a:rPr lang="en-US" altLang="zh-CN" sz="2400" dirty="0"/>
              <a:t> </a:t>
            </a:r>
            <a:endParaRPr lang="en-US" altLang="zh-CN" sz="2400" dirty="0"/>
          </a:p>
          <a:p>
            <a:pPr>
              <a:lnSpc>
                <a:spcPct val="120000"/>
              </a:lnSpc>
            </a:pPr>
            <a:r>
              <a:rPr lang="en-US" altLang="zh-CN" sz="2400" dirty="0" err="1">
                <a:solidFill>
                  <a:schemeClr val="bg1">
                    <a:lumMod val="75000"/>
                  </a:schemeClr>
                </a:solidFill>
              </a:rPr>
              <a:t>Thresholding</a:t>
            </a:r>
            <a:r>
              <a:rPr lang="zh-CN" altLang="en-US" sz="2400" dirty="0">
                <a:solidFill>
                  <a:schemeClr val="bg1">
                    <a:lumMod val="75000"/>
                  </a:schemeClr>
                </a:solidFill>
              </a:rPr>
              <a:t>（阈值处理）</a:t>
            </a:r>
            <a:endParaRPr lang="en-US" altLang="zh-CN" sz="2400" dirty="0">
              <a:solidFill>
                <a:schemeClr val="bg1">
                  <a:lumMod val="75000"/>
                </a:schemeClr>
              </a:solidFill>
            </a:endParaRPr>
          </a:p>
          <a:p>
            <a:pPr>
              <a:lnSpc>
                <a:spcPct val="120000"/>
              </a:lnSpc>
            </a:pPr>
            <a:r>
              <a:rPr lang="en-US" altLang="zh-CN" sz="2400" dirty="0">
                <a:solidFill>
                  <a:schemeClr val="bg1">
                    <a:lumMod val="75000"/>
                  </a:schemeClr>
                </a:solidFill>
              </a:rPr>
              <a:t>Region-Based Segmentation</a:t>
            </a:r>
            <a:r>
              <a:rPr lang="zh-CN" altLang="en-US" sz="2400" dirty="0">
                <a:solidFill>
                  <a:schemeClr val="bg1">
                    <a:lumMod val="75000"/>
                  </a:schemeClr>
                </a:solidFill>
              </a:rPr>
              <a:t>（基于区域的分割）</a:t>
            </a:r>
            <a:endParaRPr lang="zh-CN" altLang="en-US" sz="2400" dirty="0">
              <a:solidFill>
                <a:schemeClr val="bg1">
                  <a:lumMod val="75000"/>
                </a:schemeClr>
              </a:solidFill>
            </a:endParaRPr>
          </a:p>
          <a:p>
            <a:pPr>
              <a:lnSpc>
                <a:spcPct val="120000"/>
              </a:lnSpc>
            </a:pPr>
            <a:r>
              <a:rPr lang="en-US" altLang="zh-CN" sz="2400">
                <a:solidFill>
                  <a:schemeClr val="bg1">
                    <a:lumMod val="75000"/>
                  </a:schemeClr>
                </a:solidFill>
              </a:rPr>
              <a:t>Segmentation Using Morphological Watersheds</a:t>
            </a:r>
            <a:r>
              <a:rPr lang="zh-CN" altLang="en-US" sz="2400">
                <a:solidFill>
                  <a:schemeClr val="bg1">
                    <a:lumMod val="75000"/>
                  </a:schemeClr>
                </a:solidFill>
              </a:rPr>
              <a:t>（形态学分水岭）</a:t>
            </a:r>
            <a:endParaRPr lang="en-US" altLang="zh-CN" sz="2400" dirty="0">
              <a:solidFill>
                <a:schemeClr val="bg1">
                  <a:lumMod val="75000"/>
                </a:schemeClr>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点、线和边缘检测</a:t>
            </a:r>
            <a:endParaRPr lang="zh-CN" altLang="en-US" dirty="0"/>
          </a:p>
        </p:txBody>
      </p:sp>
      <p:sp>
        <p:nvSpPr>
          <p:cNvPr id="3" name="内容占位符 2"/>
          <p:cNvSpPr>
            <a:spLocks noGrp="1"/>
          </p:cNvSpPr>
          <p:nvPr>
            <p:ph idx="1"/>
          </p:nvPr>
        </p:nvSpPr>
        <p:spPr>
          <a:xfrm>
            <a:off x="374848" y="1052736"/>
            <a:ext cx="8733656" cy="5256584"/>
          </a:xfrm>
        </p:spPr>
        <p:txBody>
          <a:bodyPr>
            <a:normAutofit/>
          </a:bodyPr>
          <a:lstStyle/>
          <a:p>
            <a:r>
              <a:rPr lang="en-US" altLang="zh-CN" dirty="0">
                <a:solidFill>
                  <a:srgbClr val="0066FF"/>
                </a:solidFill>
              </a:rPr>
              <a:t>Hough Transform</a:t>
            </a:r>
            <a:r>
              <a:rPr lang="zh-CN" altLang="en-US" dirty="0">
                <a:solidFill>
                  <a:srgbClr val="0066FF"/>
                </a:solidFill>
              </a:rPr>
              <a:t>（哈夫变换或霍夫变换）</a:t>
            </a:r>
            <a:endParaRPr lang="en-US" altLang="zh-CN" dirty="0">
              <a:solidFill>
                <a:srgbClr val="0066FF"/>
              </a:solidFill>
            </a:endParaRPr>
          </a:p>
          <a:p>
            <a:pPr lvl="1"/>
            <a:r>
              <a:rPr lang="zh-CN" altLang="en-US" dirty="0"/>
              <a:t>问题</a:t>
            </a:r>
            <a:r>
              <a:rPr lang="en-US" altLang="zh-CN" dirty="0"/>
              <a:t>:  </a:t>
            </a:r>
            <a:r>
              <a:rPr lang="zh-CN" altLang="en-US" dirty="0"/>
              <a:t>对一幅灰度图像进行处理，并获得对应的二值图像。然后，希望找出其中的直线。</a:t>
            </a:r>
            <a:endParaRPr lang="en-US" altLang="zh-CN" dirty="0"/>
          </a:p>
        </p:txBody>
      </p:sp>
      <p:pic>
        <p:nvPicPr>
          <p:cNvPr id="4" name="Picture 4" descr="http://www.cs.uregina.ca/Links/class-info/425-nova/Lab4/Picts/canny_building.jpg"/>
          <p:cNvPicPr>
            <a:picLocks noChangeAspect="1" noChangeArrowheads="1"/>
          </p:cNvPicPr>
          <p:nvPr/>
        </p:nvPicPr>
        <p:blipFill>
          <a:blip r:embed="rId1">
            <a:extLst>
              <a:ext uri="{28A0092B-C50C-407E-A947-70E740481C1C}">
                <a14:useLocalDpi xmlns:a14="http://schemas.microsoft.com/office/drawing/2010/main" val="0"/>
              </a:ext>
            </a:extLst>
          </a:blip>
          <a:srcRect l="10568" t="3619" r="10574" b="9525"/>
          <a:stretch>
            <a:fillRect/>
          </a:stretch>
        </p:blipFill>
        <p:spPr bwMode="auto">
          <a:xfrm>
            <a:off x="4961217" y="2780928"/>
            <a:ext cx="3565525" cy="294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http://www.cs.uregina.ca/Links/class-info/425-nova/Lab4/Picts/build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920628"/>
            <a:ext cx="35560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点、线和边缘检测</a:t>
            </a:r>
            <a:endParaRPr lang="zh-CN" altLang="en-US" dirty="0"/>
          </a:p>
        </p:txBody>
      </p:sp>
      <p:sp>
        <p:nvSpPr>
          <p:cNvPr id="3" name="内容占位符 2"/>
          <p:cNvSpPr>
            <a:spLocks noGrp="1"/>
          </p:cNvSpPr>
          <p:nvPr>
            <p:ph idx="1"/>
          </p:nvPr>
        </p:nvSpPr>
        <p:spPr>
          <a:xfrm>
            <a:off x="374848" y="1052736"/>
            <a:ext cx="8733656" cy="5256584"/>
          </a:xfrm>
        </p:spPr>
        <p:txBody>
          <a:bodyPr>
            <a:normAutofit/>
          </a:bodyPr>
          <a:lstStyle/>
          <a:p>
            <a:r>
              <a:rPr lang="en-US" altLang="zh-CN" dirty="0">
                <a:solidFill>
                  <a:srgbClr val="0066FF"/>
                </a:solidFill>
              </a:rPr>
              <a:t>Hough Transform</a:t>
            </a:r>
            <a:r>
              <a:rPr lang="zh-CN" altLang="en-US" dirty="0">
                <a:solidFill>
                  <a:srgbClr val="0066FF"/>
                </a:solidFill>
              </a:rPr>
              <a:t>（哈夫变换或霍夫变换）</a:t>
            </a:r>
            <a:endParaRPr lang="en-US" altLang="zh-CN" dirty="0">
              <a:solidFill>
                <a:srgbClr val="0066FF"/>
              </a:solidFill>
            </a:endParaRPr>
          </a:p>
          <a:p>
            <a:pPr lvl="1"/>
            <a:r>
              <a:rPr lang="zh-CN" altLang="en-US" dirty="0"/>
              <a:t>问题</a:t>
            </a:r>
            <a:r>
              <a:rPr lang="en-US" altLang="zh-CN" dirty="0"/>
              <a:t>:  </a:t>
            </a:r>
            <a:r>
              <a:rPr lang="zh-CN" altLang="en-US" dirty="0"/>
              <a:t>对一幅灰度图像进行处理，并获得对应的二值图像。然后，希望找出其中的直线。</a:t>
            </a:r>
            <a:endParaRPr lang="en-US" altLang="zh-CN" dirty="0"/>
          </a:p>
          <a:p>
            <a:pPr lvl="1"/>
            <a:endParaRPr lang="en-US" altLang="zh-CN"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15816" y="2924944"/>
            <a:ext cx="3456384" cy="2857929"/>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点、线和边缘检测</a:t>
            </a:r>
            <a:endParaRPr lang="zh-CN" altLang="en-US" dirty="0"/>
          </a:p>
        </p:txBody>
      </p:sp>
      <p:sp>
        <p:nvSpPr>
          <p:cNvPr id="3" name="内容占位符 2"/>
          <p:cNvSpPr>
            <a:spLocks noGrp="1"/>
          </p:cNvSpPr>
          <p:nvPr>
            <p:ph idx="1"/>
          </p:nvPr>
        </p:nvSpPr>
        <p:spPr>
          <a:xfrm>
            <a:off x="374848" y="1052736"/>
            <a:ext cx="8733656" cy="5256584"/>
          </a:xfrm>
        </p:spPr>
        <p:txBody>
          <a:bodyPr>
            <a:normAutofit/>
          </a:bodyPr>
          <a:lstStyle/>
          <a:p>
            <a:r>
              <a:rPr lang="en-US" altLang="zh-CN" dirty="0">
                <a:solidFill>
                  <a:srgbClr val="0066FF"/>
                </a:solidFill>
              </a:rPr>
              <a:t>Hough Transform</a:t>
            </a:r>
            <a:r>
              <a:rPr lang="zh-CN" altLang="en-US" dirty="0">
                <a:solidFill>
                  <a:srgbClr val="0066FF"/>
                </a:solidFill>
              </a:rPr>
              <a:t>（哈夫变换或霍夫变换）</a:t>
            </a:r>
            <a:endParaRPr lang="en-US" altLang="zh-CN" dirty="0">
              <a:solidFill>
                <a:srgbClr val="0066FF"/>
              </a:solidFill>
            </a:endParaRPr>
          </a:p>
          <a:p>
            <a:pPr lvl="1"/>
            <a:r>
              <a:rPr lang="zh-CN" altLang="en-US" dirty="0"/>
              <a:t>更多示例</a:t>
            </a:r>
            <a:endParaRPr lang="en-US" altLang="zh-CN" dirty="0"/>
          </a:p>
        </p:txBody>
      </p:sp>
      <p:pic>
        <p:nvPicPr>
          <p:cNvPr id="12" name="Picture 4" descr="http://www.cc.utah.edu/%7Easc10/improc/project4/thumb_Tshape.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702" y="2239888"/>
            <a:ext cx="25146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6" descr="http://www.cc.utah.edu/%7Easc10/improc/project4/thumb_arc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3502" y="2239888"/>
            <a:ext cx="1905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8" descr="http://www.cc.utah.edu/%7Easc10/improc/project4/thumb_pentag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8502" y="2239888"/>
            <a:ext cx="1905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0" descr="http://www.cc.utah.edu/%7Easc10/improc/project4/thumb_whee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9702" y="2220838"/>
            <a:ext cx="2533650"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2" descr="http://www.cc.utah.edu/%7Easc10/improc/project4/thumb_Tshape_edg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02" y="4221088"/>
            <a:ext cx="25146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4" descr="http://www.cc.utah.edu/%7Easc10/improc/project4/thumb_arch_edg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3502" y="4221088"/>
            <a:ext cx="1905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6" descr="http://www.cc.utah.edu/%7Easc10/improc/project4/thumb_pentagon_edg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68502" y="4221088"/>
            <a:ext cx="1905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descr="http://www.cc.utah.edu/%7Easc10/improc/project4/thumb_wheel_edge.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49702" y="4221088"/>
            <a:ext cx="2533650"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点、线和边缘检测</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74848" y="1052736"/>
                <a:ext cx="8733656" cy="5256584"/>
              </a:xfrm>
            </p:spPr>
            <p:txBody>
              <a:bodyPr>
                <a:normAutofit/>
              </a:bodyPr>
              <a:lstStyle/>
              <a:p>
                <a:r>
                  <a:rPr lang="en-US" altLang="zh-CN" dirty="0">
                    <a:solidFill>
                      <a:srgbClr val="0066FF"/>
                    </a:solidFill>
                  </a:rPr>
                  <a:t>Hough Transform</a:t>
                </a:r>
                <a:r>
                  <a:rPr lang="zh-CN" altLang="en-US" dirty="0">
                    <a:solidFill>
                      <a:srgbClr val="0066FF"/>
                    </a:solidFill>
                  </a:rPr>
                  <a:t>（哈夫变换或霍夫变换）</a:t>
                </a:r>
                <a:endParaRPr lang="en-US" altLang="zh-CN" dirty="0">
                  <a:solidFill>
                    <a:srgbClr val="0066FF"/>
                  </a:solidFill>
                </a:endParaRPr>
              </a:p>
              <a:p>
                <a:pPr lvl="1"/>
                <a:r>
                  <a:rPr lang="en-US" altLang="zh-CN" dirty="0"/>
                  <a:t>Slope-intercept equation of line</a:t>
                </a:r>
                <a:r>
                  <a:rPr lang="zh-CN" altLang="en-US" dirty="0"/>
                  <a:t>（斜截式直线方程）</a:t>
                </a:r>
                <a:r>
                  <a:rPr lang="en-US" altLang="zh-CN" dirty="0"/>
                  <a:t>:</a:t>
                </a:r>
                <a:endParaRPr lang="en-US" altLang="zh-CN" dirty="0"/>
              </a:p>
              <a:p>
                <a:pPr lvl="2"/>
                <a:endParaRPr lang="en-US" altLang="zh-CN" dirty="0"/>
              </a:p>
              <a:p>
                <a:pPr lvl="2"/>
                <a:endParaRPr lang="en-US" altLang="zh-CN" dirty="0"/>
              </a:p>
              <a:p>
                <a:pPr lvl="2"/>
                <a:r>
                  <a:rPr lang="en-US" altLang="zh-CN" dirty="0"/>
                  <a:t>where </a:t>
                </a:r>
                <a14:m>
                  <m:oMath xmlns:m="http://schemas.openxmlformats.org/officeDocument/2006/math">
                    <m:r>
                      <a:rPr lang="en-US" altLang="zh-CN" b="0" i="1" smtClean="0">
                        <a:latin typeface="Cambria Math" panose="02040503050406030204" pitchFamily="18" charset="0"/>
                      </a:rPr>
                      <m:t>𝑎</m:t>
                    </m:r>
                  </m:oMath>
                </a14:m>
                <a:r>
                  <a:rPr lang="en-US" altLang="zh-CN" dirty="0"/>
                  <a:t> is the </a:t>
                </a:r>
                <a:r>
                  <a:rPr lang="en-US" altLang="zh-CN" dirty="0">
                    <a:solidFill>
                      <a:srgbClr val="0066FF"/>
                    </a:solidFill>
                  </a:rPr>
                  <a:t>slope</a:t>
                </a:r>
                <a:r>
                  <a:rPr lang="en-US" altLang="zh-CN" dirty="0"/>
                  <a:t> </a:t>
                </a:r>
                <a14:m>
                  <m:oMath xmlns:m="http://schemas.openxmlformats.org/officeDocument/2006/math">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𝑥</m:t>
                        </m:r>
                      </m:e>
                    </m:d>
                  </m:oMath>
                </a14:m>
                <a:r>
                  <a:rPr lang="en-US" altLang="zh-CN" dirty="0"/>
                  <a:t>, and </a:t>
                </a:r>
                <a14:m>
                  <m:oMath xmlns:m="http://schemas.openxmlformats.org/officeDocument/2006/math">
                    <m:r>
                      <a:rPr lang="en-US" altLang="zh-CN" b="0" i="1" smtClean="0">
                        <a:latin typeface="Cambria Math" panose="02040503050406030204" pitchFamily="18" charset="0"/>
                      </a:rPr>
                      <m:t>𝑏</m:t>
                    </m:r>
                  </m:oMath>
                </a14:m>
                <a:r>
                  <a:rPr lang="en-US" altLang="zh-CN" dirty="0"/>
                  <a:t> is the </a:t>
                </a:r>
                <a14:m>
                  <m:oMath xmlns:m="http://schemas.openxmlformats.org/officeDocument/2006/math">
                    <m:r>
                      <a:rPr lang="en-US" altLang="zh-CN" b="0" i="1" smtClean="0">
                        <a:solidFill>
                          <a:srgbClr val="0066FF"/>
                        </a:solidFill>
                        <a:latin typeface="Cambria Math" panose="02040503050406030204" pitchFamily="18" charset="0"/>
                      </a:rPr>
                      <m:t>𝑦</m:t>
                    </m:r>
                  </m:oMath>
                </a14:m>
                <a:r>
                  <a:rPr lang="en-US" altLang="zh-CN" dirty="0">
                    <a:solidFill>
                      <a:srgbClr val="0066FF"/>
                    </a:solidFill>
                  </a:rPr>
                  <a:t>-intercept</a:t>
                </a:r>
                <a:r>
                  <a:rPr lang="en-US" altLang="zh-CN" dirty="0"/>
                  <a:t>.</a:t>
                </a:r>
                <a:endParaRPr lang="en-US" altLang="zh-CN"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374848" y="1052736"/>
                <a:ext cx="8733656" cy="5256584"/>
              </a:xfrm>
              <a:blipFill rotWithShape="1">
                <a:blip r:embed="rId1"/>
                <a:stretch>
                  <a:fillRect l="-2" t="-10" r="1" b="11"/>
                </a:stretch>
              </a:blipFill>
            </p:spPr>
            <p:txBody>
              <a:bodyPr/>
              <a:lstStyle/>
              <a:p>
                <a:r>
                  <a:rPr lang="zh-CN" altLang="en-US">
                    <a:noFill/>
                  </a:rPr>
                  <a:t> </a:t>
                </a:r>
              </a:p>
            </p:txBody>
          </p:sp>
        </mc:Fallback>
      </mc:AlternateContent>
      <p:graphicFrame>
        <p:nvGraphicFramePr>
          <p:cNvPr id="20" name="Object 3"/>
          <p:cNvGraphicFramePr>
            <a:graphicFrameLocks noChangeAspect="1"/>
          </p:cNvGraphicFramePr>
          <p:nvPr/>
        </p:nvGraphicFramePr>
        <p:xfrm>
          <a:off x="3203848" y="2348880"/>
          <a:ext cx="2232248" cy="700743"/>
        </p:xfrm>
        <a:graphic>
          <a:graphicData uri="http://schemas.openxmlformats.org/presentationml/2006/ole">
            <mc:AlternateContent xmlns:mc="http://schemas.openxmlformats.org/markup-compatibility/2006">
              <mc:Choice xmlns:v="urn:schemas-microsoft-com:vml" Requires="v">
                <p:oleObj spid="_x0000_s23670" name="Equation" r:id="rId2" imgW="647700" imgH="203200" progId="Equation.3">
                  <p:embed/>
                </p:oleObj>
              </mc:Choice>
              <mc:Fallback>
                <p:oleObj name="Equation" r:id="rId2" imgW="647700" imgH="203200" progId="Equation.3">
                  <p:embed/>
                  <p:pic>
                    <p:nvPicPr>
                      <p:cNvPr id="0" name="图片 236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848" y="2348880"/>
                        <a:ext cx="2232248" cy="700743"/>
                      </a:xfrm>
                      <a:prstGeom prst="rect">
                        <a:avLst/>
                      </a:prstGeom>
                      <a:noFill/>
                      <a:ln>
                        <a:noFill/>
                      </a:ln>
                    </p:spPr>
                  </p:pic>
                </p:oleObj>
              </mc:Fallback>
            </mc:AlternateContent>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74848" y="1052736"/>
                <a:ext cx="8661648" cy="5256584"/>
              </a:xfrm>
            </p:spPr>
            <p:txBody>
              <a:bodyPr>
                <a:normAutofit/>
              </a:bodyPr>
              <a:lstStyle/>
              <a:p>
                <a:r>
                  <a:rPr lang="en-US" altLang="zh-CN" dirty="0">
                    <a:solidFill>
                      <a:srgbClr val="0066FF"/>
                    </a:solidFill>
                  </a:rPr>
                  <a:t>Hough Transform</a:t>
                </a:r>
                <a:r>
                  <a:rPr lang="zh-CN" altLang="en-US" dirty="0">
                    <a:solidFill>
                      <a:srgbClr val="0066FF"/>
                    </a:solidFill>
                  </a:rPr>
                  <a:t>（哈夫变换或霍夫变换）</a:t>
                </a:r>
                <a:endParaRPr lang="en-US" altLang="zh-CN" dirty="0">
                  <a:solidFill>
                    <a:srgbClr val="0066FF"/>
                  </a:solidFill>
                </a:endParaRPr>
              </a:p>
              <a:p>
                <a:pPr lvl="1">
                  <a:lnSpc>
                    <a:spcPct val="125000"/>
                  </a:lnSpc>
                </a:pPr>
                <a:r>
                  <a:rPr lang="zh-CN" altLang="en-US" sz="2400" dirty="0"/>
                  <a:t>斜截式直线方程</a:t>
                </a:r>
                <a:r>
                  <a:rPr lang="en-US" altLang="zh-CN" sz="2400" dirty="0"/>
                  <a:t>: </a:t>
                </a:r>
                <a14:m>
                  <m:oMath xmlns:m="http://schemas.openxmlformats.org/officeDocument/2006/math">
                    <m:r>
                      <a:rPr lang="en-US" altLang="zh-CN" sz="2400" i="1" smtClean="0">
                        <a:solidFill>
                          <a:srgbClr val="0066FF"/>
                        </a:solidFill>
                        <a:latin typeface="Cambria Math" panose="02040503050406030204" pitchFamily="18" charset="0"/>
                      </a:rPr>
                      <m:t>𝑦</m:t>
                    </m:r>
                    <m:r>
                      <a:rPr lang="en-US" altLang="zh-CN" sz="2400" i="1" smtClean="0">
                        <a:solidFill>
                          <a:srgbClr val="0066FF"/>
                        </a:solidFill>
                        <a:latin typeface="Cambria Math" panose="02040503050406030204" pitchFamily="18" charset="0"/>
                      </a:rPr>
                      <m:t>=</m:t>
                    </m:r>
                    <m:r>
                      <a:rPr lang="en-US" altLang="zh-CN" sz="2400" i="1" smtClean="0">
                        <a:solidFill>
                          <a:srgbClr val="0066FF"/>
                        </a:solidFill>
                        <a:latin typeface="Cambria Math" panose="02040503050406030204" pitchFamily="18" charset="0"/>
                      </a:rPr>
                      <m:t>𝑎𝑥</m:t>
                    </m:r>
                    <m:r>
                      <a:rPr lang="en-US" altLang="zh-CN" sz="2400" i="1" smtClean="0">
                        <a:solidFill>
                          <a:srgbClr val="0066FF"/>
                        </a:solidFill>
                        <a:latin typeface="Cambria Math" panose="02040503050406030204" pitchFamily="18" charset="0"/>
                      </a:rPr>
                      <m:t>+</m:t>
                    </m:r>
                    <m:r>
                      <a:rPr lang="en-US" altLang="zh-CN" sz="2400" i="1" smtClean="0">
                        <a:solidFill>
                          <a:srgbClr val="0066FF"/>
                        </a:solidFill>
                        <a:latin typeface="Cambria Math" panose="02040503050406030204" pitchFamily="18" charset="0"/>
                      </a:rPr>
                      <m:t>𝑏</m:t>
                    </m:r>
                  </m:oMath>
                </a14:m>
                <a:endParaRPr lang="en-US" altLang="zh-CN" sz="2400" dirty="0"/>
              </a:p>
              <a:p>
                <a:pPr lvl="1">
                  <a:lnSpc>
                    <a:spcPct val="125000"/>
                  </a:lnSpc>
                </a:pPr>
                <a:r>
                  <a:rPr lang="zh-CN" altLang="en-US" sz="2400" dirty="0"/>
                  <a:t>一般将</a:t>
                </a:r>
                <a14:m>
                  <m:oMath xmlns:m="http://schemas.openxmlformats.org/officeDocument/2006/math">
                    <m:d>
                      <m:dPr>
                        <m:ctrlPr>
                          <a:rPr lang="en-US" altLang="zh-CN" sz="2400" i="1" dirty="0">
                            <a:latin typeface="Cambria Math" panose="02040503050406030204" pitchFamily="18" charset="0"/>
                          </a:rPr>
                        </m:ctrlPr>
                      </m:dPr>
                      <m:e>
                        <m:r>
                          <a:rPr lang="en-US" altLang="zh-CN" sz="2400" i="1" dirty="0" err="1">
                            <a:latin typeface="Cambria Math" panose="02040503050406030204" pitchFamily="18" charset="0"/>
                          </a:rPr>
                          <m:t>𝑥</m:t>
                        </m:r>
                        <m:r>
                          <a:rPr lang="en-US" altLang="zh-CN" sz="2400" i="1" dirty="0" err="1">
                            <a:latin typeface="Cambria Math" panose="02040503050406030204" pitchFamily="18" charset="0"/>
                          </a:rPr>
                          <m:t>,</m:t>
                        </m:r>
                        <m:r>
                          <a:rPr lang="en-US" altLang="zh-CN" sz="2400" i="1" dirty="0" err="1">
                            <a:latin typeface="Cambria Math" panose="02040503050406030204" pitchFamily="18" charset="0"/>
                          </a:rPr>
                          <m:t>𝑦</m:t>
                        </m:r>
                      </m:e>
                    </m:d>
                  </m:oMath>
                </a14:m>
                <a:r>
                  <a:rPr lang="zh-CN" altLang="en-US" sz="2400" dirty="0"/>
                  <a:t>看作变量，</a:t>
                </a:r>
                <a14:m>
                  <m:oMath xmlns:m="http://schemas.openxmlformats.org/officeDocument/2006/math">
                    <m:d>
                      <m:dPr>
                        <m:ctrlPr>
                          <a:rPr lang="en-US" altLang="zh-CN" sz="2400" i="1" dirty="0">
                            <a:latin typeface="Cambria Math" panose="02040503050406030204" pitchFamily="18" charset="0"/>
                          </a:rPr>
                        </m:ctrlPr>
                      </m:dPr>
                      <m:e>
                        <m:r>
                          <a:rPr lang="en-US" altLang="zh-CN" sz="2400" i="1" dirty="0" err="1">
                            <a:latin typeface="Cambria Math" panose="02040503050406030204" pitchFamily="18" charset="0"/>
                          </a:rPr>
                          <m:t>𝑎</m:t>
                        </m:r>
                        <m:r>
                          <a:rPr lang="en-US" altLang="zh-CN" sz="2400" i="1" dirty="0" err="1">
                            <a:latin typeface="Cambria Math" panose="02040503050406030204" pitchFamily="18" charset="0"/>
                          </a:rPr>
                          <m:t>,</m:t>
                        </m:r>
                        <m:r>
                          <a:rPr lang="en-US" altLang="zh-CN" sz="2400" i="1" dirty="0" err="1">
                            <a:latin typeface="Cambria Math" panose="02040503050406030204" pitchFamily="18" charset="0"/>
                          </a:rPr>
                          <m:t>𝑏</m:t>
                        </m:r>
                      </m:e>
                    </m:d>
                  </m:oMath>
                </a14:m>
                <a:r>
                  <a:rPr lang="zh-CN" altLang="en-US" sz="2400" dirty="0"/>
                  <a:t>看作常量</a:t>
                </a:r>
                <a:endParaRPr lang="en-US" altLang="zh-CN" sz="2400" dirty="0"/>
              </a:p>
              <a:p>
                <a:pPr lvl="1">
                  <a:lnSpc>
                    <a:spcPct val="125000"/>
                  </a:lnSpc>
                </a:pPr>
                <a:r>
                  <a:rPr lang="zh-CN" altLang="en-US" sz="2400" dirty="0"/>
                  <a:t>反过来，可以将</a:t>
                </a:r>
                <a14:m>
                  <m:oMath xmlns:m="http://schemas.openxmlformats.org/officeDocument/2006/math">
                    <m:d>
                      <m:dPr>
                        <m:ctrlPr>
                          <a:rPr lang="en-US" altLang="zh-CN" sz="2400" i="1" dirty="0">
                            <a:latin typeface="Cambria Math" panose="02040503050406030204" pitchFamily="18" charset="0"/>
                          </a:rPr>
                        </m:ctrlPr>
                      </m:dPr>
                      <m:e>
                        <m:r>
                          <a:rPr lang="en-US" altLang="zh-CN" sz="2400" i="1" dirty="0" err="1">
                            <a:latin typeface="Cambria Math" panose="02040503050406030204" pitchFamily="18" charset="0"/>
                          </a:rPr>
                          <m:t>𝑎</m:t>
                        </m:r>
                        <m:r>
                          <a:rPr lang="en-US" altLang="zh-CN" sz="2400" i="1" dirty="0" err="1">
                            <a:latin typeface="Cambria Math" panose="02040503050406030204" pitchFamily="18" charset="0"/>
                          </a:rPr>
                          <m:t>,</m:t>
                        </m:r>
                        <m:r>
                          <a:rPr lang="en-US" altLang="zh-CN" sz="2400" i="1" dirty="0" err="1">
                            <a:latin typeface="Cambria Math" panose="02040503050406030204" pitchFamily="18" charset="0"/>
                          </a:rPr>
                          <m:t>𝑏</m:t>
                        </m:r>
                      </m:e>
                    </m:d>
                    <m:r>
                      <m:rPr>
                        <m:nor/>
                      </m:rPr>
                      <a:rPr lang="zh-CN" altLang="en-US" sz="2400" dirty="0">
                        <a:latin typeface="Cambria Math" panose="02040503050406030204" pitchFamily="18" charset="0"/>
                      </a:rPr>
                      <m:t>看作变量</m:t>
                    </m:r>
                  </m:oMath>
                </a14:m>
                <a:r>
                  <a:rPr lang="zh-CN" altLang="en-US" sz="2400" dirty="0"/>
                  <a:t>，</a:t>
                </a:r>
                <a:r>
                  <a:rPr lang="en-US" altLang="zh-CN" sz="2400" dirty="0"/>
                  <a:t> </a:t>
                </a:r>
                <a14:m>
                  <m:oMath xmlns:m="http://schemas.openxmlformats.org/officeDocument/2006/math">
                    <m:d>
                      <m:dPr>
                        <m:ctrlPr>
                          <a:rPr lang="en-US" altLang="zh-CN" sz="2400" i="1" dirty="0">
                            <a:latin typeface="Cambria Math" panose="02040503050406030204" pitchFamily="18" charset="0"/>
                          </a:rPr>
                        </m:ctrlPr>
                      </m:dPr>
                      <m:e>
                        <m:r>
                          <a:rPr lang="en-US" altLang="zh-CN" sz="2400" i="1" dirty="0" err="1">
                            <a:latin typeface="Cambria Math" panose="02040503050406030204" pitchFamily="18" charset="0"/>
                          </a:rPr>
                          <m:t>𝑥</m:t>
                        </m:r>
                        <m:r>
                          <a:rPr lang="en-US" altLang="zh-CN" sz="2400" i="1" dirty="0" err="1">
                            <a:latin typeface="Cambria Math" panose="02040503050406030204" pitchFamily="18" charset="0"/>
                          </a:rPr>
                          <m:t>,</m:t>
                        </m:r>
                        <m:r>
                          <a:rPr lang="en-US" altLang="zh-CN" sz="2400" i="1" dirty="0" err="1">
                            <a:latin typeface="Cambria Math" panose="02040503050406030204" pitchFamily="18" charset="0"/>
                          </a:rPr>
                          <m:t>𝑦</m:t>
                        </m:r>
                      </m:e>
                    </m:d>
                    <m:r>
                      <a:rPr lang="en-US" altLang="zh-CN" sz="2400" i="1" dirty="0" err="1">
                        <a:latin typeface="Cambria Math" panose="02040503050406030204" pitchFamily="18" charset="0"/>
                      </a:rPr>
                      <m:t> </m:t>
                    </m:r>
                  </m:oMath>
                </a14:m>
                <a:r>
                  <a:rPr lang="zh-CN" altLang="en-US" sz="2400" dirty="0"/>
                  <a:t>看作常量，直线方程可以重新写作：</a:t>
                </a:r>
                <a14:m>
                  <m:oMath xmlns:m="http://schemas.openxmlformats.org/officeDocument/2006/math">
                    <m:r>
                      <a:rPr lang="en-US" altLang="zh-CN" sz="2400" b="0" i="1" smtClean="0">
                        <a:latin typeface="Cambria Math" panose="02040503050406030204" pitchFamily="18" charset="0"/>
                      </a:rPr>
                      <m:t>𝑏</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𝑥𝑎</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oMath>
                </a14:m>
                <a:endParaRPr lang="en-US" altLang="zh-CN" sz="2400" dirty="0"/>
              </a:p>
              <a:p>
                <a:pPr lvl="1">
                  <a:lnSpc>
                    <a:spcPct val="125000"/>
                  </a:lnSpc>
                </a:pPr>
                <a:r>
                  <a:rPr lang="zh-CN" altLang="en-US" sz="2400" dirty="0"/>
                  <a:t>这也是</a:t>
                </a:r>
                <a14:m>
                  <m:oMath xmlns:m="http://schemas.openxmlformats.org/officeDocument/2006/math">
                    <m:d>
                      <m:dPr>
                        <m:ctrlPr>
                          <a:rPr lang="en-US" altLang="zh-CN" sz="2400" i="1" dirty="0" smtClean="0">
                            <a:latin typeface="Cambria Math" panose="02040503050406030204" pitchFamily="18" charset="0"/>
                          </a:rPr>
                        </m:ctrlPr>
                      </m:dPr>
                      <m:e>
                        <m:r>
                          <a:rPr lang="en-US" altLang="zh-CN" sz="2400" i="1" dirty="0" err="1">
                            <a:latin typeface="Cambria Math" panose="02040503050406030204" pitchFamily="18" charset="0"/>
                          </a:rPr>
                          <m:t>𝑎</m:t>
                        </m:r>
                        <m:r>
                          <a:rPr lang="en-US" altLang="zh-CN" sz="2400" i="1" dirty="0" err="1">
                            <a:latin typeface="Cambria Math" panose="02040503050406030204" pitchFamily="18" charset="0"/>
                          </a:rPr>
                          <m:t>,</m:t>
                        </m:r>
                        <m:r>
                          <a:rPr lang="en-US" altLang="zh-CN" sz="2400" i="1" dirty="0" err="1">
                            <a:latin typeface="Cambria Math" panose="02040503050406030204" pitchFamily="18" charset="0"/>
                          </a:rPr>
                          <m:t>𝑏</m:t>
                        </m:r>
                      </m:e>
                    </m:d>
                  </m:oMath>
                </a14:m>
                <a:r>
                  <a:rPr lang="zh-CN" altLang="en-US" sz="2400" dirty="0"/>
                  <a:t>空间的一条直线</a:t>
                </a:r>
                <a:endParaRPr lang="en-US" altLang="zh-CN" sz="2400" dirty="0"/>
              </a:p>
              <a:p>
                <a:pPr lvl="1">
                  <a:lnSpc>
                    <a:spcPct val="125000"/>
                  </a:lnSpc>
                </a:pPr>
                <a:r>
                  <a:rPr lang="zh-CN" altLang="en-US" sz="2400" dirty="0"/>
                  <a:t>变换角度可以获得通过</a:t>
                </a:r>
                <a14:m>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e>
                    </m:d>
                  </m:oMath>
                </a14:m>
                <a:r>
                  <a:rPr lang="zh-CN" altLang="en-US" sz="2400" dirty="0"/>
                  <a:t>的无数直线，对应到</a:t>
                </a:r>
                <a14:m>
                  <m:oMath xmlns:m="http://schemas.openxmlformats.org/officeDocument/2006/math">
                    <m:d>
                      <m:dPr>
                        <m:ctrlPr>
                          <a:rPr lang="en-US" altLang="zh-CN" sz="2400" i="1" dirty="0">
                            <a:latin typeface="Cambria Math" panose="02040503050406030204" pitchFamily="18" charset="0"/>
                          </a:rPr>
                        </m:ctrlPr>
                      </m:dPr>
                      <m:e>
                        <m:r>
                          <a:rPr lang="en-US" altLang="zh-CN" sz="2400" i="1" dirty="0" err="1">
                            <a:latin typeface="Cambria Math" panose="02040503050406030204" pitchFamily="18" charset="0"/>
                          </a:rPr>
                          <m:t>𝑎</m:t>
                        </m:r>
                        <m:r>
                          <a:rPr lang="en-US" altLang="zh-CN" sz="2400" i="1" dirty="0" err="1">
                            <a:latin typeface="Cambria Math" panose="02040503050406030204" pitchFamily="18" charset="0"/>
                          </a:rPr>
                          <m:t>,</m:t>
                        </m:r>
                        <m:r>
                          <a:rPr lang="en-US" altLang="zh-CN" sz="2400" i="1" dirty="0" err="1">
                            <a:latin typeface="Cambria Math" panose="02040503050406030204" pitchFamily="18" charset="0"/>
                          </a:rPr>
                          <m:t>𝑏</m:t>
                        </m:r>
                      </m:e>
                    </m:d>
                  </m:oMath>
                </a14:m>
                <a:r>
                  <a:rPr lang="zh-CN" altLang="en-US" sz="2400" dirty="0"/>
                  <a:t>空间将形成一条直线</a:t>
                </a:r>
                <a:endParaRPr lang="en-US" altLang="zh-CN" sz="2400" dirty="0"/>
              </a:p>
              <a:p>
                <a:pPr lvl="1"/>
                <a:endParaRPr lang="en-US" altLang="zh-CN" dirty="0"/>
              </a:p>
              <a:p>
                <a:pPr lvl="1"/>
                <a:endParaRPr lang="en-US" altLang="zh-CN"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374848" y="1052736"/>
                <a:ext cx="8661648" cy="5256584"/>
              </a:xfrm>
              <a:blipFill rotWithShape="1">
                <a:blip r:embed="rId1"/>
                <a:stretch>
                  <a:fillRect l="-2" t="-10" r="5" b="-1052"/>
                </a:stretch>
              </a:blipFill>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en-US" altLang="zh-CN" dirty="0"/>
              <a:t>2.</a:t>
            </a:r>
            <a:r>
              <a:rPr lang="zh-CN" altLang="en-US" dirty="0"/>
              <a:t>点、线和边缘检测</a:t>
            </a:r>
            <a:endParaRPr lang="zh-CN" alt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点、线和边缘检测</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74848" y="1052736"/>
                <a:ext cx="8661648" cy="5256584"/>
              </a:xfrm>
            </p:spPr>
            <p:txBody>
              <a:bodyPr>
                <a:normAutofit/>
              </a:bodyPr>
              <a:lstStyle/>
              <a:p>
                <a:r>
                  <a:rPr lang="en-US" altLang="zh-CN" dirty="0">
                    <a:solidFill>
                      <a:srgbClr val="0066FF"/>
                    </a:solidFill>
                  </a:rPr>
                  <a:t>Hough Transform</a:t>
                </a:r>
                <a:r>
                  <a:rPr lang="zh-CN" altLang="en-US" dirty="0">
                    <a:solidFill>
                      <a:srgbClr val="0066FF"/>
                    </a:solidFill>
                  </a:rPr>
                  <a:t>（哈夫变换或霍夫变换）</a:t>
                </a:r>
                <a:endParaRPr lang="en-US" altLang="zh-CN" dirty="0">
                  <a:solidFill>
                    <a:srgbClr val="0066FF"/>
                  </a:solidFill>
                </a:endParaRPr>
              </a:p>
              <a:p>
                <a:pPr lvl="1"/>
                <a:r>
                  <a:rPr lang="zh-CN" altLang="en-US" dirty="0"/>
                  <a:t>通过</a:t>
                </a:r>
                <a14:m>
                  <m:oMath xmlns:m="http://schemas.openxmlformats.org/officeDocument/2006/math">
                    <m:r>
                      <a:rPr lang="en-US" altLang="zh-CN" i="1" dirty="0">
                        <a:latin typeface="Cambria Math" panose="02040503050406030204" pitchFamily="18" charset="0"/>
                      </a:rPr>
                      <m:t>(</m:t>
                    </m:r>
                    <m:r>
                      <a:rPr lang="en-US" altLang="zh-CN" i="1" dirty="0" err="1">
                        <a:latin typeface="Cambria Math" panose="02040503050406030204" pitchFamily="18" charset="0"/>
                      </a:rPr>
                      <m:t>𝑥</m:t>
                    </m:r>
                    <m:r>
                      <a:rPr lang="en-US" altLang="zh-CN" i="1" dirty="0" err="1">
                        <a:latin typeface="Cambria Math" panose="02040503050406030204" pitchFamily="18" charset="0"/>
                      </a:rPr>
                      <m:t>,</m:t>
                    </m:r>
                    <m:r>
                      <a:rPr lang="en-US" altLang="zh-CN" i="1" dirty="0" err="1">
                        <a:latin typeface="Cambria Math" panose="02040503050406030204" pitchFamily="18" charset="0"/>
                      </a:rPr>
                      <m:t>𝑦</m:t>
                    </m:r>
                    <m:r>
                      <a:rPr lang="en-US" altLang="zh-CN" i="1" dirty="0">
                        <a:latin typeface="Cambria Math" panose="02040503050406030204" pitchFamily="18" charset="0"/>
                      </a:rPr>
                      <m:t>)</m:t>
                    </m:r>
                  </m:oMath>
                </a14:m>
                <a:r>
                  <a:rPr lang="zh-CN" altLang="en-US" dirty="0"/>
                  <a:t>的多条直线</a:t>
                </a:r>
                <a:endParaRPr lang="en-US" altLang="zh-CN" dirty="0"/>
              </a:p>
              <a:p>
                <a:pPr lvl="1"/>
                <a:endParaRPr lang="en-US" altLang="zh-CN" dirty="0"/>
              </a:p>
              <a:p>
                <a:pPr lvl="1"/>
                <a:endParaRPr lang="en-US" altLang="zh-CN"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374848" y="1052736"/>
                <a:ext cx="8661648" cy="5256584"/>
              </a:xfrm>
              <a:blipFill rotWithShape="1">
                <a:blip r:embed="rId1"/>
                <a:stretch>
                  <a:fillRect l="-2" t="-10" r="5" b="11"/>
                </a:stretch>
              </a:blipFill>
            </p:spPr>
            <p:txBody>
              <a:bodyPr/>
              <a:lstStyle/>
              <a:p>
                <a:r>
                  <a:rPr lang="zh-CN" altLang="en-US">
                    <a:noFill/>
                  </a:rPr>
                  <a:t> </a:t>
                </a:r>
              </a:p>
            </p:txBody>
          </p:sp>
        </mc:Fallback>
      </mc:AlternateContent>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l="26917" t="24852" r="27589" b="14790"/>
          <a:stretch>
            <a:fillRect/>
          </a:stretch>
        </p:blipFill>
        <p:spPr bwMode="auto">
          <a:xfrm>
            <a:off x="755576" y="2348880"/>
            <a:ext cx="4479925" cy="3840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右箭头 4"/>
          <p:cNvSpPr/>
          <p:nvPr/>
        </p:nvSpPr>
        <p:spPr>
          <a:xfrm>
            <a:off x="5364088" y="4042069"/>
            <a:ext cx="792088" cy="216024"/>
          </a:xfrm>
          <a:prstGeom prst="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8" name="文本框 7"/>
              <p:cNvSpPr txBox="1"/>
              <p:nvPr/>
            </p:nvSpPr>
            <p:spPr>
              <a:xfrm>
                <a:off x="6258443" y="3919248"/>
                <a:ext cx="2828467" cy="461665"/>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A line in </a:t>
                </a:r>
                <a14:m>
                  <m:oMath xmlns:m="http://schemas.openxmlformats.org/officeDocument/2006/math">
                    <m:r>
                      <a:rPr lang="en-US" altLang="zh-CN" sz="2400" i="1" dirty="0" smtClean="0">
                        <a:latin typeface="Cambria Math" panose="02040503050406030204" pitchFamily="18" charset="0"/>
                        <a:cs typeface="Times New Roman" panose="02020603050405020304" pitchFamily="18" charset="0"/>
                      </a:rPr>
                      <m:t>(</m:t>
                    </m:r>
                    <m:r>
                      <a:rPr lang="en-US" altLang="zh-CN" sz="2400" i="1" dirty="0" err="1" smtClean="0">
                        <a:latin typeface="Cambria Math" panose="02040503050406030204" pitchFamily="18" charset="0"/>
                        <a:cs typeface="Times New Roman" panose="02020603050405020304" pitchFamily="18" charset="0"/>
                      </a:rPr>
                      <m:t>𝑎</m:t>
                    </m:r>
                    <m:r>
                      <a:rPr lang="en-US" altLang="zh-CN" sz="2400" i="1" dirty="0" err="1" smtClean="0">
                        <a:latin typeface="Cambria Math" panose="02040503050406030204" pitchFamily="18" charset="0"/>
                        <a:cs typeface="Times New Roman" panose="02020603050405020304" pitchFamily="18" charset="0"/>
                      </a:rPr>
                      <m:t>,</m:t>
                    </m:r>
                    <m:r>
                      <a:rPr lang="en-US" altLang="zh-CN" sz="2400" i="1" dirty="0" err="1" smtClean="0">
                        <a:latin typeface="Cambria Math" panose="02040503050406030204" pitchFamily="18" charset="0"/>
                        <a:cs typeface="Times New Roman" panose="02020603050405020304" pitchFamily="18" charset="0"/>
                      </a:rPr>
                      <m:t>𝑏</m:t>
                    </m:r>
                    <m:r>
                      <a:rPr lang="en-US" altLang="zh-CN" sz="2400" i="1" dirty="0" smtClean="0">
                        <a:latin typeface="Cambria Math" panose="02040503050406030204" pitchFamily="18" charset="0"/>
                        <a:cs typeface="Times New Roman" panose="02020603050405020304" pitchFamily="18" charset="0"/>
                      </a:rPr>
                      <m:t>)</m:t>
                    </m:r>
                  </m:oMath>
                </a14:m>
                <a:r>
                  <a:rPr lang="en-US" altLang="zh-CN" sz="2400" dirty="0">
                    <a:latin typeface="Times New Roman" panose="02020603050405020304" pitchFamily="18" charset="0"/>
                    <a:cs typeface="Times New Roman" panose="02020603050405020304" pitchFamily="18" charset="0"/>
                  </a:rPr>
                  <a:t>-space</a:t>
                </a:r>
                <a:endParaRPr lang="zh-CN" altLang="en-US" sz="2400" dirty="0">
                  <a:latin typeface="Times New Roman" panose="02020603050405020304" pitchFamily="18" charset="0"/>
                  <a:cs typeface="Times New Roman" panose="02020603050405020304" pitchFamily="18" charset="0"/>
                </a:endParaRPr>
              </a:p>
            </p:txBody>
          </p:sp>
        </mc:Choice>
        <mc:Fallback>
          <p:sp>
            <p:nvSpPr>
              <p:cNvPr id="8" name="文本框 7"/>
              <p:cNvSpPr txBox="1">
                <a:spLocks noRot="1" noChangeAspect="1" noMove="1" noResize="1" noEditPoints="1" noAdjustHandles="1" noChangeArrowheads="1" noChangeShapeType="1" noTextEdit="1"/>
              </p:cNvSpPr>
              <p:nvPr/>
            </p:nvSpPr>
            <p:spPr>
              <a:xfrm>
                <a:off x="6258443" y="3919248"/>
                <a:ext cx="2828467" cy="461665"/>
              </a:xfrm>
              <a:prstGeom prst="rect">
                <a:avLst/>
              </a:prstGeom>
              <a:blipFill rotWithShape="1">
                <a:blip r:embed="rId3"/>
                <a:stretch>
                  <a:fillRect l="-18" t="-6" r="2" b="10"/>
                </a:stretch>
              </a:blipFill>
            </p:spPr>
            <p:txBody>
              <a:bodyPr/>
              <a:lstStyle/>
              <a:p>
                <a:r>
                  <a:rPr lang="zh-CN" altLang="en-US">
                    <a:noFill/>
                  </a:rPr>
                  <a:t> </a:t>
                </a:r>
              </a:p>
            </p:txBody>
          </p:sp>
        </mc:Fallback>
      </mc:AlternateContent>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点、线和边缘检测</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74848" y="1052736"/>
                <a:ext cx="8661648" cy="5256584"/>
              </a:xfrm>
            </p:spPr>
            <p:txBody>
              <a:bodyPr>
                <a:normAutofit/>
              </a:bodyPr>
              <a:lstStyle/>
              <a:p>
                <a:r>
                  <a:rPr lang="en-US" altLang="zh-CN" dirty="0">
                    <a:solidFill>
                      <a:srgbClr val="0066FF"/>
                    </a:solidFill>
                  </a:rPr>
                  <a:t>Hough Transform</a:t>
                </a:r>
                <a:r>
                  <a:rPr lang="zh-CN" altLang="en-US" dirty="0">
                    <a:solidFill>
                      <a:srgbClr val="0066FF"/>
                    </a:solidFill>
                  </a:rPr>
                  <a:t>（哈夫变换或霍夫变换）</a:t>
                </a:r>
                <a:endParaRPr lang="en-US" altLang="zh-CN" dirty="0">
                  <a:solidFill>
                    <a:srgbClr val="0066FF"/>
                  </a:solidFill>
                </a:endParaRPr>
              </a:p>
              <a:p>
                <a:pPr lvl="1"/>
                <a14:m>
                  <m:oMath xmlns:m="http://schemas.openxmlformats.org/officeDocument/2006/math">
                    <m:r>
                      <a:rPr lang="en-US" altLang="zh-CN" sz="2400" i="1" dirty="0" smtClean="0">
                        <a:highlight>
                          <a:srgbClr val="FFFF00"/>
                        </a:highlight>
                        <a:latin typeface="Cambria Math" panose="02040503050406030204" pitchFamily="18" charset="0"/>
                      </a:rPr>
                      <m:t>(</m:t>
                    </m:r>
                    <m:r>
                      <a:rPr lang="en-US" altLang="zh-CN" sz="2400" i="1" dirty="0" err="1" smtClean="0">
                        <a:highlight>
                          <a:srgbClr val="FFFF00"/>
                        </a:highlight>
                        <a:latin typeface="Cambria Math" panose="02040503050406030204" pitchFamily="18" charset="0"/>
                      </a:rPr>
                      <m:t>𝑥</m:t>
                    </m:r>
                    <m:r>
                      <a:rPr lang="en-US" altLang="zh-CN" sz="2400" i="1" dirty="0" err="1" smtClean="0">
                        <a:highlight>
                          <a:srgbClr val="FFFF00"/>
                        </a:highlight>
                        <a:latin typeface="Cambria Math" panose="02040503050406030204" pitchFamily="18" charset="0"/>
                      </a:rPr>
                      <m:t>,</m:t>
                    </m:r>
                    <m:r>
                      <a:rPr lang="en-US" altLang="zh-CN" sz="2400" i="1" dirty="0" err="1" smtClean="0">
                        <a:highlight>
                          <a:srgbClr val="FFFF00"/>
                        </a:highlight>
                        <a:latin typeface="Cambria Math" panose="02040503050406030204" pitchFamily="18" charset="0"/>
                      </a:rPr>
                      <m:t>𝑦</m:t>
                    </m:r>
                    <m:r>
                      <a:rPr lang="en-US" altLang="zh-CN" sz="2400" i="1" dirty="0" smtClean="0">
                        <a:highlight>
                          <a:srgbClr val="FFFF00"/>
                        </a:highlight>
                        <a:latin typeface="Cambria Math" panose="02040503050406030204" pitchFamily="18" charset="0"/>
                      </a:rPr>
                      <m:t>)</m:t>
                    </m:r>
                  </m:oMath>
                </a14:m>
                <a:r>
                  <a:rPr lang="zh-CN" altLang="en-US" sz="2400" dirty="0">
                    <a:highlight>
                      <a:srgbClr val="FFFF00"/>
                    </a:highlight>
                  </a:rPr>
                  <a:t>空间中的两点确定一条直线</a:t>
                </a:r>
                <a:endParaRPr lang="en-US" altLang="zh-CN" sz="2400" dirty="0">
                  <a:highlight>
                    <a:srgbClr val="FFFF00"/>
                  </a:highlight>
                </a:endParaRPr>
              </a:p>
              <a:p>
                <a:pPr lvl="1"/>
                <a:r>
                  <a:rPr lang="zh-CN" altLang="en-US" sz="2400" dirty="0">
                    <a:highlight>
                      <a:srgbClr val="FFFF00"/>
                    </a:highlight>
                  </a:rPr>
                  <a:t>然而，对于这两个点可在</a:t>
                </a:r>
                <a14:m>
                  <m:oMath xmlns:m="http://schemas.openxmlformats.org/officeDocument/2006/math">
                    <m:d>
                      <m:dPr>
                        <m:ctrlPr>
                          <a:rPr lang="en-US" altLang="zh-CN" sz="2400" b="0" i="1" smtClean="0">
                            <a:highlight>
                              <a:srgbClr val="FFFF00"/>
                            </a:highlight>
                            <a:latin typeface="Cambria Math" panose="02040503050406030204" pitchFamily="18" charset="0"/>
                          </a:rPr>
                        </m:ctrlPr>
                      </m:dPr>
                      <m:e>
                        <m:r>
                          <a:rPr lang="en-US" altLang="zh-CN" sz="2400" b="0" i="1" smtClean="0">
                            <a:highlight>
                              <a:srgbClr val="FFFF00"/>
                            </a:highlight>
                            <a:latin typeface="Cambria Math" panose="02040503050406030204" pitchFamily="18" charset="0"/>
                          </a:rPr>
                          <m:t>𝑎</m:t>
                        </m:r>
                        <m:r>
                          <a:rPr lang="en-US" altLang="zh-CN" sz="2400" b="0" i="1" smtClean="0">
                            <a:highlight>
                              <a:srgbClr val="FFFF00"/>
                            </a:highlight>
                            <a:latin typeface="Cambria Math" panose="02040503050406030204" pitchFamily="18" charset="0"/>
                          </a:rPr>
                          <m:t>,</m:t>
                        </m:r>
                        <m:r>
                          <a:rPr lang="en-US" altLang="zh-CN" sz="2400" b="0" i="1" smtClean="0">
                            <a:highlight>
                              <a:srgbClr val="FFFF00"/>
                            </a:highlight>
                            <a:latin typeface="Cambria Math" panose="02040503050406030204" pitchFamily="18" charset="0"/>
                          </a:rPr>
                          <m:t>𝑏</m:t>
                        </m:r>
                      </m:e>
                    </m:d>
                  </m:oMath>
                </a14:m>
                <a:r>
                  <a:rPr lang="zh-CN" altLang="en-US" sz="2400" dirty="0">
                    <a:highlight>
                      <a:srgbClr val="FFFF00"/>
                    </a:highlight>
                  </a:rPr>
                  <a:t>空间中分别获得两条直线</a:t>
                </a:r>
                <a:endParaRPr lang="en-US" altLang="zh-CN" sz="2400" dirty="0">
                  <a:highlight>
                    <a:srgbClr val="FFFF00"/>
                  </a:highlight>
                </a:endParaRPr>
              </a:p>
              <a:p>
                <a:pPr lvl="1"/>
                <a:endParaRPr lang="en-US" altLang="zh-CN" dirty="0"/>
              </a:p>
              <a:p>
                <a:pPr lvl="1"/>
                <a:endParaRPr lang="en-US" altLang="zh-CN"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374848" y="1052736"/>
                <a:ext cx="8661648" cy="5256584"/>
              </a:xfrm>
              <a:blipFill rotWithShape="1">
                <a:blip r:embed="rId1"/>
                <a:stretch>
                  <a:fillRect l="-2" t="-10" r="5" b="11"/>
                </a:stretch>
              </a:blipFill>
            </p:spPr>
            <p:txBody>
              <a:bodyPr/>
              <a:lstStyle/>
              <a:p>
                <a:r>
                  <a:rPr lang="zh-CN" altLang="en-US">
                    <a:noFill/>
                  </a:rPr>
                  <a:t> </a:t>
                </a:r>
              </a:p>
            </p:txBody>
          </p:sp>
        </mc:Fallback>
      </mc:AlternateContent>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l="6499" t="21974" r="28511" b="20541"/>
          <a:stretch>
            <a:fillRect/>
          </a:stretch>
        </p:blipFill>
        <p:spPr bwMode="auto">
          <a:xfrm>
            <a:off x="2483768" y="2708920"/>
            <a:ext cx="6400800"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点、线和边缘检测</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74848" y="1052736"/>
                <a:ext cx="8661648" cy="5256584"/>
              </a:xfrm>
            </p:spPr>
            <p:txBody>
              <a:bodyPr>
                <a:normAutofit/>
              </a:bodyPr>
              <a:lstStyle/>
              <a:p>
                <a:r>
                  <a:rPr lang="en-US" altLang="zh-CN" dirty="0">
                    <a:solidFill>
                      <a:srgbClr val="0066FF"/>
                    </a:solidFill>
                  </a:rPr>
                  <a:t>Hough Transform</a:t>
                </a:r>
                <a:r>
                  <a:rPr lang="zh-CN" altLang="en-US" dirty="0">
                    <a:solidFill>
                      <a:srgbClr val="0066FF"/>
                    </a:solidFill>
                  </a:rPr>
                  <a:t>（哈夫变换或霍夫变换）</a:t>
                </a:r>
                <a:endParaRPr lang="en-US" altLang="zh-CN" dirty="0">
                  <a:solidFill>
                    <a:srgbClr val="0066FF"/>
                  </a:solidFill>
                </a:endParaRPr>
              </a:p>
              <a:p>
                <a:pPr lvl="1"/>
                <a14:m>
                  <m:oMath xmlns:m="http://schemas.openxmlformats.org/officeDocument/2006/math">
                    <m:r>
                      <a:rPr lang="en-US" altLang="zh-CN" sz="2400" i="1" dirty="0">
                        <a:latin typeface="Cambria Math" panose="02040503050406030204" pitchFamily="18" charset="0"/>
                      </a:rPr>
                      <m:t>(</m:t>
                    </m:r>
                    <m:r>
                      <a:rPr lang="en-US" altLang="zh-CN" sz="2400" i="1" dirty="0" err="1">
                        <a:latin typeface="Cambria Math" panose="02040503050406030204" pitchFamily="18" charset="0"/>
                      </a:rPr>
                      <m:t>𝑥</m:t>
                    </m:r>
                    <m:r>
                      <a:rPr lang="en-US" altLang="zh-CN" sz="2400" i="1" dirty="0" err="1">
                        <a:latin typeface="Cambria Math" panose="02040503050406030204" pitchFamily="18" charset="0"/>
                      </a:rPr>
                      <m:t>,</m:t>
                    </m:r>
                    <m:r>
                      <a:rPr lang="en-US" altLang="zh-CN" sz="2400" i="1" dirty="0" err="1">
                        <a:latin typeface="Cambria Math" panose="02040503050406030204" pitchFamily="18" charset="0"/>
                      </a:rPr>
                      <m:t>𝑦</m:t>
                    </m:r>
                    <m:r>
                      <a:rPr lang="en-US" altLang="zh-CN" sz="2400" i="1" dirty="0">
                        <a:latin typeface="Cambria Math" panose="02040503050406030204" pitchFamily="18" charset="0"/>
                      </a:rPr>
                      <m:t>)</m:t>
                    </m:r>
                  </m:oMath>
                </a14:m>
                <a:r>
                  <a:rPr lang="zh-CN" altLang="en-US" sz="2400" dirty="0"/>
                  <a:t>空间中的两点确定一条直线</a:t>
                </a:r>
                <a:endParaRPr lang="en-US" altLang="zh-CN" sz="2400" dirty="0"/>
              </a:p>
              <a:p>
                <a:pPr lvl="1"/>
                <a:r>
                  <a:rPr lang="zh-CN" altLang="en-US" sz="2400" dirty="0"/>
                  <a:t>然而，对于这两个点可在</a:t>
                </a:r>
                <a14:m>
                  <m:oMath xmlns:m="http://schemas.openxmlformats.org/officeDocument/2006/math">
                    <m:d>
                      <m:dPr>
                        <m:ctrlPr>
                          <a:rPr lang="en-US" altLang="zh-CN" sz="2400" i="1">
                            <a:latin typeface="Cambria Math" panose="02040503050406030204" pitchFamily="18" charset="0"/>
                          </a:rPr>
                        </m:ctrlPr>
                      </m:dPr>
                      <m:e>
                        <m:r>
                          <a:rPr lang="en-US" altLang="zh-CN" sz="2400" i="1">
                            <a:latin typeface="Cambria Math" panose="02040503050406030204" pitchFamily="18" charset="0"/>
                          </a:rPr>
                          <m:t>𝑎</m:t>
                        </m:r>
                        <m:r>
                          <a:rPr lang="en-US" altLang="zh-CN" sz="2400" i="1">
                            <a:latin typeface="Cambria Math" panose="02040503050406030204" pitchFamily="18" charset="0"/>
                          </a:rPr>
                          <m:t>,</m:t>
                        </m:r>
                        <m:r>
                          <a:rPr lang="en-US" altLang="zh-CN" sz="2400" i="1">
                            <a:latin typeface="Cambria Math" panose="02040503050406030204" pitchFamily="18" charset="0"/>
                          </a:rPr>
                          <m:t>𝑏</m:t>
                        </m:r>
                      </m:e>
                    </m:d>
                  </m:oMath>
                </a14:m>
                <a:r>
                  <a:rPr lang="zh-CN" altLang="en-US" sz="2400" dirty="0"/>
                  <a:t>空间中分别获得两条直线</a:t>
                </a:r>
                <a:endParaRPr lang="en-US" altLang="zh-CN" sz="2400" dirty="0"/>
              </a:p>
              <a:p>
                <a:pPr lvl="1"/>
                <a:endParaRPr lang="en-US" altLang="zh-CN" dirty="0"/>
              </a:p>
              <a:p>
                <a:pPr lvl="1"/>
                <a:endParaRPr lang="en-US" altLang="zh-CN"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374848" y="1052736"/>
                <a:ext cx="8661648" cy="5256584"/>
              </a:xfrm>
              <a:blipFill rotWithShape="1">
                <a:blip r:embed="rId1"/>
                <a:stretch>
                  <a:fillRect l="-2" t="-10" r="5" b="11"/>
                </a:stretch>
              </a:blipFill>
            </p:spPr>
            <p:txBody>
              <a:bodyPr/>
              <a:lstStyle/>
              <a:p>
                <a:r>
                  <a:rPr lang="zh-CN" altLang="en-US">
                    <a:noFill/>
                  </a:rPr>
                  <a:t> </a:t>
                </a:r>
              </a:p>
            </p:txBody>
          </p:sp>
        </mc:Fallback>
      </mc:AlternateContent>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l="6499" t="21974" r="28511" b="20541"/>
          <a:stretch>
            <a:fillRect/>
          </a:stretch>
        </p:blipFill>
        <p:spPr bwMode="auto">
          <a:xfrm>
            <a:off x="2745968" y="3198376"/>
            <a:ext cx="6400800"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Oval 3"/>
          <p:cNvSpPr/>
          <p:nvPr/>
        </p:nvSpPr>
        <p:spPr>
          <a:xfrm rot="18900000">
            <a:off x="2487206" y="3930214"/>
            <a:ext cx="1828800" cy="457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Century Gothic" panose="020B0502020202020204" pitchFamily="34" charset="0"/>
                <a:cs typeface="Arial" panose="020B0604020202020204" pitchFamily="34" charset="0"/>
              </a:defRPr>
            </a:lvl1pPr>
            <a:lvl2pPr marL="742950" indent="-285750" eaLnBrk="0" hangingPunct="0">
              <a:defRPr>
                <a:solidFill>
                  <a:schemeClr val="tx1"/>
                </a:solidFill>
                <a:latin typeface="Century Gothic" panose="020B0502020202020204" pitchFamily="34" charset="0"/>
                <a:cs typeface="Arial" panose="020B0604020202020204" pitchFamily="34" charset="0"/>
              </a:defRPr>
            </a:lvl2pPr>
            <a:lvl3pPr marL="1143000" indent="-228600" eaLnBrk="0" hangingPunct="0">
              <a:defRPr>
                <a:solidFill>
                  <a:schemeClr val="tx1"/>
                </a:solidFill>
                <a:latin typeface="Century Gothic" panose="020B0502020202020204" pitchFamily="34" charset="0"/>
                <a:cs typeface="Arial" panose="020B0604020202020204" pitchFamily="34" charset="0"/>
              </a:defRPr>
            </a:lvl3pPr>
            <a:lvl4pPr marL="1600200" indent="-228600" eaLnBrk="0" hangingPunct="0">
              <a:defRPr>
                <a:solidFill>
                  <a:schemeClr val="tx1"/>
                </a:solidFill>
                <a:latin typeface="Century Gothic" panose="020B0502020202020204" pitchFamily="34" charset="0"/>
                <a:cs typeface="Arial" panose="020B0604020202020204" pitchFamily="34" charset="0"/>
              </a:defRPr>
            </a:lvl4pPr>
            <a:lvl5pPr marL="2057400" indent="-228600" eaLnBrk="0" hangingPunct="0">
              <a:defRPr>
                <a:solidFill>
                  <a:schemeClr val="tx1"/>
                </a:solidFill>
                <a:latin typeface="Century Gothic" panose="020B0502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pPr algn="ctr" eaLnBrk="1" hangingPunct="1"/>
            <a:endParaRPr lang="zh-CN" altLang="zh-CN">
              <a:solidFill>
                <a:srgbClr val="FFFFFF"/>
              </a:solidFill>
            </a:endParaRPr>
          </a:p>
        </p:txBody>
      </p:sp>
      <p:cxnSp>
        <p:nvCxnSpPr>
          <p:cNvPr id="8" name="Straight Arrow Connector 5"/>
          <p:cNvCxnSpPr/>
          <p:nvPr/>
        </p:nvCxnSpPr>
        <p:spPr>
          <a:xfrm>
            <a:off x="3660368" y="4158814"/>
            <a:ext cx="3352800" cy="124936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文本框 8"/>
              <p:cNvSpPr txBox="1"/>
              <p:nvPr/>
            </p:nvSpPr>
            <p:spPr>
              <a:xfrm>
                <a:off x="400039" y="3838516"/>
                <a:ext cx="2168152" cy="1569660"/>
              </a:xfrm>
              <a:prstGeom prst="rect">
                <a:avLst/>
              </a:prstGeom>
              <a:noFill/>
            </p:spPr>
            <p:txBody>
              <a:bodyPr wrap="square" rtlCol="0">
                <a:spAutoFit/>
              </a:bodyPr>
              <a:lstStyle/>
              <a:p>
                <a14:m>
                  <m:oMath xmlns:m="http://schemas.openxmlformats.org/officeDocument/2006/math">
                    <m:d>
                      <m:dPr>
                        <m:ctrlPr>
                          <a:rPr lang="en-US" altLang="zh-CN" sz="2400" b="0" i="1" smtClean="0">
                            <a:latin typeface="Cambria Math" panose="02040503050406030204" pitchFamily="18" charset="0"/>
                            <a:cs typeface="Times New Roman" panose="02020603050405020304" pitchFamily="18" charset="0"/>
                          </a:rPr>
                        </m:ctrlPr>
                      </m:dPr>
                      <m:e>
                        <m:r>
                          <a:rPr lang="en-US" altLang="zh-CN" sz="2400" b="0" i="1" smtClean="0">
                            <a:latin typeface="Cambria Math" panose="02040503050406030204" pitchFamily="18" charset="0"/>
                            <a:cs typeface="Times New Roman" panose="02020603050405020304" pitchFamily="18" charset="0"/>
                          </a:rPr>
                          <m:t>𝑥</m:t>
                        </m:r>
                        <m:r>
                          <a:rPr lang="en-US" altLang="zh-CN" sz="2400" b="0" i="1" smtClean="0">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𝑦</m:t>
                        </m:r>
                      </m:e>
                    </m:d>
                  </m:oMath>
                </a14:m>
                <a:r>
                  <a:rPr lang="zh-CN" altLang="en-US" sz="2400" dirty="0">
                    <a:latin typeface="Times New Roman" panose="02020603050405020304" pitchFamily="18" charset="0"/>
                    <a:cs typeface="Times New Roman" panose="02020603050405020304" pitchFamily="18" charset="0"/>
                  </a:rPr>
                  <a:t>空间中两点间的直线将在</a:t>
                </a:r>
                <a14:m>
                  <m:oMath xmlns:m="http://schemas.openxmlformats.org/officeDocument/2006/math">
                    <m:d>
                      <m:dPr>
                        <m:ctrlPr>
                          <a:rPr lang="en-US" altLang="zh-CN" sz="2400" b="0" i="1" smtClean="0">
                            <a:latin typeface="Cambria Math" panose="02040503050406030204" pitchFamily="18" charset="0"/>
                            <a:cs typeface="Times New Roman" panose="02020603050405020304" pitchFamily="18" charset="0"/>
                          </a:rPr>
                        </m:ctrlPr>
                      </m:dPr>
                      <m:e>
                        <m:r>
                          <a:rPr lang="en-US" altLang="zh-CN" sz="2400" b="0" i="1" smtClean="0">
                            <a:latin typeface="Cambria Math" panose="02040503050406030204" pitchFamily="18" charset="0"/>
                            <a:cs typeface="Times New Roman" panose="02020603050405020304" pitchFamily="18" charset="0"/>
                          </a:rPr>
                          <m:t>𝑎</m:t>
                        </m:r>
                        <m:r>
                          <a:rPr lang="en-US" altLang="zh-CN" sz="2400" b="0" i="1" smtClean="0">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𝑏</m:t>
                        </m:r>
                      </m:e>
                    </m:d>
                  </m:oMath>
                </a14:m>
                <a:r>
                  <a:rPr lang="zh-CN" altLang="en-US" sz="2400" dirty="0">
                    <a:latin typeface="Times New Roman" panose="02020603050405020304" pitchFamily="18" charset="0"/>
                    <a:cs typeface="Times New Roman" panose="02020603050405020304" pitchFamily="18" charset="0"/>
                  </a:rPr>
                  <a:t>空间中对应一个交点</a:t>
                </a:r>
                <a:endParaRPr lang="en-US" altLang="zh-CN" sz="2400" dirty="0">
                  <a:latin typeface="Times New Roman" panose="02020603050405020304" pitchFamily="18" charset="0"/>
                  <a:cs typeface="Times New Roman" panose="02020603050405020304" pitchFamily="18" charset="0"/>
                </a:endParaRPr>
              </a:p>
            </p:txBody>
          </p:sp>
        </mc:Choice>
        <mc:Fallback>
          <p:sp>
            <p:nvSpPr>
              <p:cNvPr id="9" name="文本框 8"/>
              <p:cNvSpPr txBox="1">
                <a:spLocks noRot="1" noChangeAspect="1" noMove="1" noResize="1" noEditPoints="1" noAdjustHandles="1" noChangeArrowheads="1" noChangeShapeType="1" noTextEdit="1"/>
              </p:cNvSpPr>
              <p:nvPr/>
            </p:nvSpPr>
            <p:spPr>
              <a:xfrm>
                <a:off x="400039" y="3838516"/>
                <a:ext cx="2168152" cy="1569660"/>
              </a:xfrm>
              <a:prstGeom prst="rect">
                <a:avLst/>
              </a:prstGeom>
              <a:blipFill rotWithShape="1">
                <a:blip r:embed="rId3"/>
                <a:stretch>
                  <a:fillRect l="-29" t="-37" r="12" b="33"/>
                </a:stretch>
              </a:blipFill>
            </p:spPr>
            <p:txBody>
              <a:bodyPr/>
              <a:lstStyle/>
              <a:p>
                <a:r>
                  <a:rPr lang="zh-CN" altLang="en-US">
                    <a:noFill/>
                  </a:rPr>
                  <a:t> </a:t>
                </a:r>
              </a:p>
            </p:txBody>
          </p:sp>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点、线和边缘检测</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74848" y="1052736"/>
                <a:ext cx="8661648" cy="5256584"/>
              </a:xfrm>
            </p:spPr>
            <p:txBody>
              <a:bodyPr>
                <a:normAutofit/>
              </a:bodyPr>
              <a:lstStyle/>
              <a:p>
                <a:r>
                  <a:rPr lang="en-US" altLang="zh-CN" dirty="0">
                    <a:solidFill>
                      <a:srgbClr val="0066FF"/>
                    </a:solidFill>
                  </a:rPr>
                  <a:t>Hough Transform</a:t>
                </a:r>
                <a:r>
                  <a:rPr lang="zh-CN" altLang="en-US" dirty="0">
                    <a:solidFill>
                      <a:srgbClr val="0066FF"/>
                    </a:solidFill>
                  </a:rPr>
                  <a:t>（哈夫变换或霍夫变换）</a:t>
                </a:r>
                <a:endParaRPr lang="en-US" altLang="zh-CN" dirty="0">
                  <a:solidFill>
                    <a:srgbClr val="0066FF"/>
                  </a:solidFill>
                </a:endParaRPr>
              </a:p>
              <a:p>
                <a:pPr lvl="1">
                  <a:lnSpc>
                    <a:spcPct val="100000"/>
                  </a:lnSpc>
                </a:pPr>
                <a:r>
                  <a:rPr lang="zh-CN" altLang="en-US" sz="2400" dirty="0"/>
                  <a:t>问题</a:t>
                </a:r>
                <a:r>
                  <a:rPr lang="en-US" altLang="zh-CN" sz="2400" dirty="0"/>
                  <a:t>:  </a:t>
                </a:r>
                <a:r>
                  <a:rPr lang="zh-CN" altLang="en-US" sz="2400" dirty="0"/>
                  <a:t>实际中</a:t>
                </a:r>
                <a14:m>
                  <m:oMath xmlns:m="http://schemas.openxmlformats.org/officeDocument/2006/math">
                    <m:r>
                      <a:rPr lang="en-US" altLang="zh-CN" i="1" dirty="0" smtClean="0">
                        <a:latin typeface="Cambria Math" panose="02040503050406030204" pitchFamily="18" charset="0"/>
                      </a:rPr>
                      <m:t>(</m:t>
                    </m:r>
                    <m:r>
                      <a:rPr lang="en-US" altLang="zh-CN" i="1" dirty="0" err="1">
                        <a:latin typeface="Cambria Math" panose="02040503050406030204" pitchFamily="18" charset="0"/>
                      </a:rPr>
                      <m:t>𝑎</m:t>
                    </m:r>
                    <m:r>
                      <a:rPr lang="en-US" altLang="zh-CN" i="1" dirty="0" err="1">
                        <a:latin typeface="Cambria Math" panose="02040503050406030204" pitchFamily="18" charset="0"/>
                      </a:rPr>
                      <m:t>,</m:t>
                    </m:r>
                    <m:r>
                      <a:rPr lang="en-US" altLang="zh-CN" i="1" dirty="0" err="1">
                        <a:latin typeface="Cambria Math" panose="02040503050406030204" pitchFamily="18" charset="0"/>
                      </a:rPr>
                      <m:t>𝑏</m:t>
                    </m:r>
                    <m:r>
                      <a:rPr lang="en-US" altLang="zh-CN" i="1" dirty="0">
                        <a:latin typeface="Cambria Math" panose="02040503050406030204" pitchFamily="18" charset="0"/>
                      </a:rPr>
                      <m:t>)</m:t>
                    </m:r>
                  </m:oMath>
                </a14:m>
                <a:r>
                  <a:rPr lang="zh-CN" altLang="en-US" sz="2400" dirty="0"/>
                  <a:t>空间无法直接使用，因为垂直直线的斜率是无穷大</a:t>
                </a:r>
                <a:endParaRPr lang="en-US" altLang="zh-CN" sz="2400"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374848" y="1052736"/>
                <a:ext cx="8661648" cy="5256584"/>
              </a:xfrm>
              <a:blipFill rotWithShape="1">
                <a:blip r:embed="rId1"/>
                <a:stretch>
                  <a:fillRect l="-2" t="-10" r="5" b="11"/>
                </a:stretch>
              </a:blipFill>
            </p:spPr>
            <p:txBody>
              <a:bodyPr/>
              <a:lstStyle/>
              <a:p>
                <a:r>
                  <a:rPr lang="zh-CN" altLang="en-US">
                    <a:noFill/>
                  </a:rPr>
                  <a:t> </a:t>
                </a:r>
              </a:p>
            </p:txBody>
          </p:sp>
        </mc:Fallback>
      </mc:AlternateContent>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点、线和边缘检测</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74848" y="1052736"/>
                <a:ext cx="8661648" cy="5256584"/>
              </a:xfrm>
            </p:spPr>
            <p:txBody>
              <a:bodyPr>
                <a:normAutofit/>
              </a:bodyPr>
              <a:lstStyle/>
              <a:p>
                <a:r>
                  <a:rPr lang="en-US" altLang="zh-CN" dirty="0">
                    <a:solidFill>
                      <a:srgbClr val="0066FF"/>
                    </a:solidFill>
                  </a:rPr>
                  <a:t>Hough Transform</a:t>
                </a:r>
                <a:r>
                  <a:rPr lang="zh-CN" altLang="en-US" dirty="0">
                    <a:solidFill>
                      <a:srgbClr val="0066FF"/>
                    </a:solidFill>
                  </a:rPr>
                  <a:t>（哈夫变换或霍夫变换）</a:t>
                </a:r>
                <a:endParaRPr lang="en-US" altLang="zh-CN" dirty="0">
                  <a:solidFill>
                    <a:srgbClr val="0066FF"/>
                  </a:solidFill>
                </a:endParaRPr>
              </a:p>
              <a:p>
                <a:pPr lvl="1">
                  <a:lnSpc>
                    <a:spcPct val="100000"/>
                  </a:lnSpc>
                </a:pPr>
                <a:r>
                  <a:rPr lang="zh-CN" altLang="en-US" sz="2400" dirty="0"/>
                  <a:t>问题</a:t>
                </a:r>
                <a:r>
                  <a:rPr lang="en-US" altLang="zh-CN" sz="2400" dirty="0"/>
                  <a:t>:  </a:t>
                </a:r>
                <a:r>
                  <a:rPr lang="zh-CN" altLang="en-US" sz="2400" dirty="0"/>
                  <a:t>实际中</a:t>
                </a:r>
                <a14:m>
                  <m:oMath xmlns:m="http://schemas.openxmlformats.org/officeDocument/2006/math">
                    <m:r>
                      <a:rPr lang="en-US" altLang="zh-CN" sz="2400" i="1" dirty="0">
                        <a:latin typeface="Cambria Math" panose="02040503050406030204" pitchFamily="18" charset="0"/>
                      </a:rPr>
                      <m:t>(</m:t>
                    </m:r>
                    <m:r>
                      <a:rPr lang="en-US" altLang="zh-CN" sz="2400" i="1" dirty="0" err="1">
                        <a:latin typeface="Cambria Math" panose="02040503050406030204" pitchFamily="18" charset="0"/>
                      </a:rPr>
                      <m:t>𝑎</m:t>
                    </m:r>
                    <m:r>
                      <a:rPr lang="en-US" altLang="zh-CN" sz="2400" i="1" dirty="0" err="1">
                        <a:latin typeface="Cambria Math" panose="02040503050406030204" pitchFamily="18" charset="0"/>
                      </a:rPr>
                      <m:t>,</m:t>
                    </m:r>
                    <m:r>
                      <a:rPr lang="en-US" altLang="zh-CN" sz="2400" i="1" dirty="0" err="1">
                        <a:latin typeface="Cambria Math" panose="02040503050406030204" pitchFamily="18" charset="0"/>
                      </a:rPr>
                      <m:t>𝑏</m:t>
                    </m:r>
                    <m:r>
                      <a:rPr lang="en-US" altLang="zh-CN" sz="2400" i="1" dirty="0">
                        <a:latin typeface="Cambria Math" panose="02040503050406030204" pitchFamily="18" charset="0"/>
                      </a:rPr>
                      <m:t>)</m:t>
                    </m:r>
                  </m:oMath>
                </a14:m>
                <a:r>
                  <a:rPr lang="zh-CN" altLang="en-US" sz="2400" dirty="0"/>
                  <a:t>空间无法直接使用，因为垂直直线的斜率是无穷大</a:t>
                </a:r>
                <a:endParaRPr lang="en-US" altLang="zh-CN" dirty="0"/>
              </a:p>
              <a:p>
                <a:pPr lvl="1">
                  <a:lnSpc>
                    <a:spcPct val="100000"/>
                  </a:lnSpc>
                </a:pPr>
                <a:r>
                  <a:rPr lang="zh-CN" altLang="en-US" sz="2400" dirty="0"/>
                  <a:t>解决方案</a:t>
                </a:r>
                <a:r>
                  <a:rPr lang="en-US" altLang="zh-CN" dirty="0"/>
                  <a:t>: </a:t>
                </a:r>
                <a:endParaRPr lang="en-US" altLang="zh-CN" dirty="0"/>
              </a:p>
              <a:p>
                <a:pPr lvl="2">
                  <a:lnSpc>
                    <a:spcPct val="100000"/>
                  </a:lnSpc>
                </a:pPr>
                <a:r>
                  <a:rPr lang="zh-CN" altLang="en-US" dirty="0">
                    <a:solidFill>
                      <a:srgbClr val="0066FF"/>
                    </a:solidFill>
                  </a:rPr>
                  <a:t>使用极坐标</a:t>
                </a:r>
                <a:r>
                  <a:rPr lang="en-US" altLang="zh-CN" dirty="0"/>
                  <a:t>.  </a:t>
                </a:r>
                <a:r>
                  <a:rPr lang="zh-CN" altLang="en-US" dirty="0"/>
                  <a:t>直线可以用角度</a:t>
                </a:r>
                <a:r>
                  <a:rPr lang="en-US" altLang="zh-CN" dirty="0"/>
                  <a:t> </a:t>
                </a:r>
                <a14:m>
                  <m:oMath xmlns:m="http://schemas.openxmlformats.org/officeDocument/2006/math">
                    <m:r>
                      <a:rPr lang="en-US" altLang="zh-CN" b="0" i="1" smtClean="0">
                        <a:solidFill>
                          <a:srgbClr val="0066FF"/>
                        </a:solidFill>
                        <a:latin typeface="Cambria Math" panose="02040503050406030204" pitchFamily="18" charset="0"/>
                      </a:rPr>
                      <m:t>𝜃</m:t>
                    </m:r>
                  </m:oMath>
                </a14:m>
                <a:r>
                  <a:rPr lang="en-US" altLang="zh-CN" dirty="0"/>
                  <a:t> (from the x-axis) </a:t>
                </a:r>
                <a:r>
                  <a:rPr lang="zh-CN" altLang="en-US" dirty="0"/>
                  <a:t>和</a:t>
                </a:r>
                <a:r>
                  <a:rPr lang="en-US" altLang="zh-CN" dirty="0"/>
                  <a:t> </a:t>
                </a:r>
                <a:r>
                  <a:rPr lang="zh-CN" altLang="en-US" dirty="0"/>
                  <a:t>原点到直线的距离</a:t>
                </a:r>
                <a14:m>
                  <m:oMath xmlns:m="http://schemas.openxmlformats.org/officeDocument/2006/math">
                    <m:r>
                      <a:rPr lang="en-US" altLang="zh-CN" i="1" dirty="0" smtClean="0">
                        <a:solidFill>
                          <a:srgbClr val="0066FF"/>
                        </a:solidFill>
                        <a:latin typeface="Cambria Math" panose="02040503050406030204" pitchFamily="18" charset="0"/>
                      </a:rPr>
                      <m:t>𝑟</m:t>
                    </m:r>
                  </m:oMath>
                </a14:m>
                <a:r>
                  <a:rPr lang="zh-CN" altLang="en-US" dirty="0"/>
                  <a:t>来表示</a:t>
                </a:r>
                <a:endParaRPr lang="en-US" altLang="zh-CN" dirty="0"/>
              </a:p>
              <a:p>
                <a:pPr lvl="2">
                  <a:lnSpc>
                    <a:spcPct val="100000"/>
                  </a:lnSpc>
                </a:pPr>
                <a:r>
                  <a:rPr lang="zh-CN" altLang="en-US" dirty="0">
                    <a:solidFill>
                      <a:srgbClr val="0066FF"/>
                    </a:solidFill>
                  </a:rPr>
                  <a:t>直线上的所有点具有相同的</a:t>
                </a:r>
                <a14:m>
                  <m:oMath xmlns:m="http://schemas.openxmlformats.org/officeDocument/2006/math">
                    <m:d>
                      <m:dPr>
                        <m:ctrlPr>
                          <a:rPr lang="en-US" altLang="en-US" b="0" i="1" smtClean="0">
                            <a:solidFill>
                              <a:srgbClr val="0066FF"/>
                            </a:solidFill>
                            <a:latin typeface="Cambria Math" panose="02040503050406030204" pitchFamily="18" charset="0"/>
                          </a:rPr>
                        </m:ctrlPr>
                      </m:dPr>
                      <m:e>
                        <m:r>
                          <a:rPr lang="en-US" altLang="en-US" b="0" i="1" smtClean="0">
                            <a:solidFill>
                              <a:srgbClr val="0066FF"/>
                            </a:solidFill>
                            <a:latin typeface="Cambria Math" panose="02040503050406030204" pitchFamily="18" charset="0"/>
                          </a:rPr>
                          <m:t>𝑟</m:t>
                        </m:r>
                        <m:r>
                          <a:rPr lang="en-US" altLang="en-US" b="0" i="1" smtClean="0">
                            <a:solidFill>
                              <a:srgbClr val="0066FF"/>
                            </a:solidFill>
                            <a:latin typeface="Cambria Math" panose="02040503050406030204" pitchFamily="18" charset="0"/>
                          </a:rPr>
                          <m:t>,</m:t>
                        </m:r>
                        <m:r>
                          <a:rPr lang="en-US" altLang="en-US" b="0" i="1" smtClean="0">
                            <a:solidFill>
                              <a:srgbClr val="0066FF"/>
                            </a:solidFill>
                            <a:latin typeface="Cambria Math" panose="02040503050406030204" pitchFamily="18" charset="0"/>
                          </a:rPr>
                          <m:t>𝜃</m:t>
                        </m:r>
                      </m:e>
                    </m:d>
                  </m:oMath>
                </a14:m>
                <a:r>
                  <a:rPr lang="en-US" altLang="en-US" dirty="0"/>
                  <a:t>.</a:t>
                </a:r>
                <a:endParaRPr lang="en-US" altLang="en-US" dirty="0"/>
              </a:p>
              <a:p>
                <a:pPr lvl="2"/>
                <a:endParaRPr lang="en-US" altLang="zh-CN"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374848" y="1052736"/>
                <a:ext cx="8661648" cy="5256584"/>
              </a:xfrm>
              <a:blipFill rotWithShape="1">
                <a:blip r:embed="rId1"/>
                <a:stretch>
                  <a:fillRect l="-2" t="-10" r="5" b="11"/>
                </a:stretch>
              </a:blipFill>
            </p:spPr>
            <p:txBody>
              <a:bodyPr/>
              <a:lstStyle/>
              <a:p>
                <a:r>
                  <a:rPr lang="zh-CN" altLang="en-US">
                    <a:noFill/>
                  </a:rPr>
                  <a:t> </a:t>
                </a:r>
              </a:p>
            </p:txBody>
          </p:sp>
        </mc:Fallback>
      </mc:AlternateContent>
      <p:graphicFrame>
        <p:nvGraphicFramePr>
          <p:cNvPr id="10" name="Object 3"/>
          <p:cNvGraphicFramePr>
            <a:graphicFrameLocks noChangeAspect="1"/>
          </p:cNvGraphicFramePr>
          <p:nvPr/>
        </p:nvGraphicFramePr>
        <p:xfrm>
          <a:off x="2051720" y="4797152"/>
          <a:ext cx="3168352" cy="533617"/>
        </p:xfrm>
        <a:graphic>
          <a:graphicData uri="http://schemas.openxmlformats.org/presentationml/2006/ole">
            <mc:AlternateContent xmlns:mc="http://schemas.openxmlformats.org/markup-compatibility/2006">
              <mc:Choice xmlns:v="urn:schemas-microsoft-com:vml" Requires="v">
                <p:oleObj spid="_x0000_s24692" name="Equation" r:id="rId2" imgW="1206500" imgH="203200" progId="Equation.3">
                  <p:embed/>
                </p:oleObj>
              </mc:Choice>
              <mc:Fallback>
                <p:oleObj name="Equation" r:id="rId2" imgW="1206500" imgH="203200" progId="Equation.3">
                  <p:embed/>
                  <p:pic>
                    <p:nvPicPr>
                      <p:cNvPr id="0" name="图片 246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4797152"/>
                        <a:ext cx="3168352" cy="533617"/>
                      </a:xfrm>
                      <a:prstGeom prst="rect">
                        <a:avLst/>
                      </a:prstGeom>
                      <a:noFill/>
                      <a:ln>
                        <a:noFill/>
                      </a:ln>
                    </p:spPr>
                  </p:pic>
                </p:oleObj>
              </mc:Fallback>
            </mc:AlternateContent>
          </a:graphicData>
        </a:graphic>
      </p:graphicFrame>
      <p:pic>
        <p:nvPicPr>
          <p:cNvPr id="11" name="Picture 2" descr="R theta line.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176" y="4149080"/>
            <a:ext cx="2915816" cy="2136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a:t>
            </a:r>
            <a:r>
              <a:rPr lang="zh-CN" altLang="en-US" dirty="0"/>
              <a:t>点、线和边缘检测</a:t>
            </a:r>
            <a:endParaRPr lang="zh-CN" altLang="en-US" dirty="0"/>
          </a:p>
        </p:txBody>
      </p:sp>
      <p:sp>
        <p:nvSpPr>
          <p:cNvPr id="3" name="内容占位符 2"/>
          <p:cNvSpPr>
            <a:spLocks noGrp="1"/>
          </p:cNvSpPr>
          <p:nvPr>
            <p:ph idx="1"/>
          </p:nvPr>
        </p:nvSpPr>
        <p:spPr/>
        <p:txBody>
          <a:bodyPr/>
          <a:lstStyle/>
          <a:p>
            <a:r>
              <a:rPr lang="zh-CN" altLang="en-US" dirty="0"/>
              <a:t>背景</a:t>
            </a:r>
            <a:endParaRPr lang="en-US" altLang="zh-CN" dirty="0"/>
          </a:p>
          <a:p>
            <a:pPr lvl="1"/>
            <a:r>
              <a:rPr lang="zh-CN" altLang="en-US" dirty="0">
                <a:solidFill>
                  <a:srgbClr val="0066FF"/>
                </a:solidFill>
              </a:rPr>
              <a:t>一阶导数</a:t>
            </a:r>
            <a:endParaRPr lang="en-US" altLang="zh-CN" dirty="0">
              <a:solidFill>
                <a:srgbClr val="0066FF"/>
              </a:solidFill>
            </a:endParaRPr>
          </a:p>
          <a:p>
            <a:pPr lvl="1"/>
            <a:endParaRPr lang="en-US" altLang="zh-CN" dirty="0"/>
          </a:p>
          <a:p>
            <a:pPr lvl="1"/>
            <a:endParaRPr lang="en-US" altLang="zh-CN" dirty="0"/>
          </a:p>
          <a:p>
            <a:pPr lvl="1"/>
            <a:r>
              <a:rPr lang="zh-CN" altLang="en-US" dirty="0">
                <a:solidFill>
                  <a:srgbClr val="0066FF"/>
                </a:solidFill>
              </a:rPr>
              <a:t>二阶导数</a:t>
            </a:r>
            <a:endParaRPr lang="en-US" altLang="zh-CN" dirty="0">
              <a:solidFill>
                <a:srgbClr val="0066FF"/>
              </a:solidFill>
            </a:endParaRPr>
          </a:p>
          <a:p>
            <a:pPr lvl="1"/>
            <a:endParaRPr lang="zh-CN" altLang="en-US" dirty="0"/>
          </a:p>
        </p:txBody>
      </p:sp>
      <p:graphicFrame>
        <p:nvGraphicFramePr>
          <p:cNvPr id="4" name="Object 4"/>
          <p:cNvGraphicFramePr>
            <a:graphicFrameLocks noChangeAspect="1"/>
          </p:cNvGraphicFramePr>
          <p:nvPr/>
        </p:nvGraphicFramePr>
        <p:xfrm>
          <a:off x="1711325" y="2289175"/>
          <a:ext cx="4891088" cy="1090613"/>
        </p:xfrm>
        <a:graphic>
          <a:graphicData uri="http://schemas.openxmlformats.org/presentationml/2006/ole">
            <mc:AlternateContent xmlns:mc="http://schemas.openxmlformats.org/markup-compatibility/2006">
              <mc:Choice xmlns:v="urn:schemas-microsoft-com:vml" Requires="v">
                <p:oleObj spid="_x0000_s13618" name="Equation" r:id="rId1" imgW="1765300" imgH="393700" progId="Equation.DSMT4">
                  <p:embed/>
                </p:oleObj>
              </mc:Choice>
              <mc:Fallback>
                <p:oleObj name="Equation" r:id="rId1" imgW="1765300" imgH="393700" progId="Equation.DSMT4">
                  <p:embed/>
                  <p:pic>
                    <p:nvPicPr>
                      <p:cNvPr id="0" name="图片 136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1325" y="2289175"/>
                        <a:ext cx="4891088" cy="1090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5"/>
          <p:cNvGraphicFramePr>
            <a:graphicFrameLocks noChangeAspect="1"/>
          </p:cNvGraphicFramePr>
          <p:nvPr/>
        </p:nvGraphicFramePr>
        <p:xfrm>
          <a:off x="1670844" y="4109814"/>
          <a:ext cx="4972050" cy="1012825"/>
        </p:xfrm>
        <a:graphic>
          <a:graphicData uri="http://schemas.openxmlformats.org/presentationml/2006/ole">
            <mc:AlternateContent xmlns:mc="http://schemas.openxmlformats.org/markup-compatibility/2006">
              <mc:Choice xmlns:v="urn:schemas-microsoft-com:vml" Requires="v">
                <p:oleObj spid="_x0000_s13619" name="Equation" r:id="rId3" imgW="2057400" imgH="419100" progId="Equation.DSMT4">
                  <p:embed/>
                </p:oleObj>
              </mc:Choice>
              <mc:Fallback>
                <p:oleObj name="Equation" r:id="rId3" imgW="2057400" imgH="419100" progId="Equation.DSMT4">
                  <p:embed/>
                  <p:pic>
                    <p:nvPicPr>
                      <p:cNvPr id="0" name="图片 136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0844" y="4109814"/>
                        <a:ext cx="4972050" cy="1012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点、线和边缘检测</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74848" y="1052736"/>
                <a:ext cx="8661648" cy="5256584"/>
              </a:xfrm>
            </p:spPr>
            <p:txBody>
              <a:bodyPr>
                <a:normAutofit/>
              </a:bodyPr>
              <a:lstStyle/>
              <a:p>
                <a:r>
                  <a:rPr lang="en-US" altLang="zh-CN" dirty="0">
                    <a:solidFill>
                      <a:srgbClr val="0066FF"/>
                    </a:solidFill>
                  </a:rPr>
                  <a:t>Hough Transform</a:t>
                </a:r>
                <a:r>
                  <a:rPr lang="zh-CN" altLang="en-US" dirty="0">
                    <a:solidFill>
                      <a:srgbClr val="0066FF"/>
                    </a:solidFill>
                  </a:rPr>
                  <a:t>（哈夫变换或霍夫变换）</a:t>
                </a:r>
                <a:endParaRPr lang="en-US" altLang="zh-CN" dirty="0">
                  <a:solidFill>
                    <a:srgbClr val="0066FF"/>
                  </a:solidFill>
                </a:endParaRPr>
              </a:p>
              <a:p>
                <a:pPr lvl="1">
                  <a:lnSpc>
                    <a:spcPct val="100000"/>
                  </a:lnSpc>
                </a:pPr>
                <a14:m>
                  <m:oMath xmlns:m="http://schemas.openxmlformats.org/officeDocument/2006/math">
                    <m:d>
                      <m:dPr>
                        <m:ctrlPr>
                          <a:rPr lang="en-US" altLang="zh-CN" sz="2400" b="0" i="1" smtClean="0">
                            <a:highlight>
                              <a:srgbClr val="FFFF00"/>
                            </a:highlight>
                            <a:latin typeface="Cambria Math" panose="02040503050406030204" pitchFamily="18" charset="0"/>
                          </a:rPr>
                        </m:ctrlPr>
                      </m:dPr>
                      <m:e>
                        <m:r>
                          <a:rPr lang="en-US" altLang="zh-CN" sz="2400" b="0" i="1" smtClean="0">
                            <a:highlight>
                              <a:srgbClr val="FFFF00"/>
                            </a:highlight>
                            <a:latin typeface="Cambria Math" panose="02040503050406030204" pitchFamily="18" charset="0"/>
                          </a:rPr>
                          <m:t>𝑥</m:t>
                        </m:r>
                        <m:r>
                          <a:rPr lang="en-US" altLang="zh-CN" sz="2400" b="0" i="1" smtClean="0">
                            <a:highlight>
                              <a:srgbClr val="FFFF00"/>
                            </a:highlight>
                            <a:latin typeface="Cambria Math" panose="02040503050406030204" pitchFamily="18" charset="0"/>
                          </a:rPr>
                          <m:t>,</m:t>
                        </m:r>
                        <m:r>
                          <a:rPr lang="en-US" altLang="zh-CN" sz="2400" b="0" i="1" smtClean="0">
                            <a:highlight>
                              <a:srgbClr val="FFFF00"/>
                            </a:highlight>
                            <a:latin typeface="Cambria Math" panose="02040503050406030204" pitchFamily="18" charset="0"/>
                          </a:rPr>
                          <m:t>𝑦</m:t>
                        </m:r>
                      </m:e>
                    </m:d>
                  </m:oMath>
                </a14:m>
                <a:r>
                  <a:rPr lang="zh-CN" altLang="en-US" sz="2400">
                    <a:highlight>
                      <a:srgbClr val="FFFF00"/>
                    </a:highlight>
                  </a:rPr>
                  <a:t>空间中的每个点对应</a:t>
                </a:r>
                <a14:m>
                  <m:oMath xmlns:m="http://schemas.openxmlformats.org/officeDocument/2006/math">
                    <m:d>
                      <m:dPr>
                        <m:ctrlPr>
                          <a:rPr lang="en-US" altLang="zh-CN" sz="2400" i="1">
                            <a:highlight>
                              <a:srgbClr val="FFFF00"/>
                            </a:highlight>
                            <a:latin typeface="Cambria Math" panose="02040503050406030204" pitchFamily="18" charset="0"/>
                          </a:rPr>
                        </m:ctrlPr>
                      </m:dPr>
                      <m:e>
                        <m:r>
                          <a:rPr lang="en-US" altLang="zh-CN" sz="2400" i="1">
                            <a:highlight>
                              <a:srgbClr val="FFFF00"/>
                            </a:highlight>
                            <a:latin typeface="Cambria Math" panose="02040503050406030204" pitchFamily="18" charset="0"/>
                          </a:rPr>
                          <m:t>𝑟</m:t>
                        </m:r>
                        <m:r>
                          <a:rPr lang="en-US" altLang="zh-CN" sz="2400" i="1">
                            <a:highlight>
                              <a:srgbClr val="FFFF00"/>
                            </a:highlight>
                            <a:latin typeface="Cambria Math" panose="02040503050406030204" pitchFamily="18" charset="0"/>
                          </a:rPr>
                          <m:t>,</m:t>
                        </m:r>
                        <m:r>
                          <a:rPr lang="en-US" altLang="zh-CN" sz="2400" i="1">
                            <a:highlight>
                              <a:srgbClr val="FFFF00"/>
                            </a:highlight>
                            <a:latin typeface="Cambria Math" panose="02040503050406030204" pitchFamily="18" charset="0"/>
                          </a:rPr>
                          <m:t>𝜃</m:t>
                        </m:r>
                      </m:e>
                    </m:d>
                    <m:r>
                      <a:rPr lang="en-US" altLang="zh-CN" sz="2400" i="1">
                        <a:highlight>
                          <a:srgbClr val="FFFF00"/>
                        </a:highlight>
                        <a:latin typeface="Cambria Math" panose="02040503050406030204" pitchFamily="18" charset="0"/>
                      </a:rPr>
                      <m:t> </m:t>
                    </m:r>
                  </m:oMath>
                </a14:m>
                <a:r>
                  <a:rPr lang="zh-CN" altLang="en-US" sz="2400">
                    <a:highlight>
                      <a:srgbClr val="FFFF00"/>
                    </a:highlight>
                  </a:rPr>
                  <a:t>空间中的一条正弦曲线</a:t>
                </a:r>
                <a:endParaRPr lang="en-US" altLang="zh-CN" sz="2400"/>
              </a:p>
              <a:p>
                <a:pPr lvl="1">
                  <a:lnSpc>
                    <a:spcPct val="100000"/>
                  </a:lnSpc>
                </a:pPr>
                <a:endParaRPr lang="en-US" altLang="zh-CN" sz="2400"/>
              </a:p>
              <a:p>
                <a:pPr lvl="1">
                  <a:lnSpc>
                    <a:spcPct val="100000"/>
                  </a:lnSpc>
                </a:pPr>
                <a:endParaRPr lang="en-US" altLang="zh-CN" sz="2400" dirty="0"/>
              </a:p>
              <a:p>
                <a:pPr lvl="1">
                  <a:lnSpc>
                    <a:spcPct val="100000"/>
                  </a:lnSpc>
                </a:pPr>
                <a:r>
                  <a:rPr lang="en-US" altLang="zh-CN" sz="2400"/>
                  <a:t> </a:t>
                </a:r>
                <a14:m>
                  <m:oMath xmlns:m="http://schemas.openxmlformats.org/officeDocument/2006/math">
                    <m:r>
                      <a:rPr lang="en-US" altLang="zh-CN" sz="2400" i="1" dirty="0" smtClean="0">
                        <a:latin typeface="Cambria Math" panose="02040503050406030204" pitchFamily="18" charset="0"/>
                      </a:rPr>
                      <m:t>(</m:t>
                    </m:r>
                    <m:r>
                      <a:rPr lang="en-US" altLang="zh-CN" sz="2400" i="1" dirty="0" err="1">
                        <a:latin typeface="Cambria Math" panose="02040503050406030204" pitchFamily="18" charset="0"/>
                      </a:rPr>
                      <m:t>𝑥</m:t>
                    </m:r>
                    <m:r>
                      <a:rPr lang="en-US" altLang="zh-CN" sz="2400" i="1" dirty="0" err="1">
                        <a:latin typeface="Cambria Math" panose="02040503050406030204" pitchFamily="18" charset="0"/>
                      </a:rPr>
                      <m:t>,</m:t>
                    </m:r>
                    <m:r>
                      <a:rPr lang="en-US" altLang="zh-CN" sz="2400" i="1" dirty="0" err="1">
                        <a:latin typeface="Cambria Math" panose="02040503050406030204" pitchFamily="18" charset="0"/>
                      </a:rPr>
                      <m:t>𝑦</m:t>
                    </m:r>
                    <m:r>
                      <a:rPr lang="en-US" altLang="zh-CN" sz="2400" i="1" dirty="0">
                        <a:latin typeface="Cambria Math" panose="02040503050406030204" pitchFamily="18" charset="0"/>
                      </a:rPr>
                      <m:t>)</m:t>
                    </m:r>
                  </m:oMath>
                </a14:m>
                <a:r>
                  <a:rPr lang="zh-CN" altLang="en-US" sz="2400"/>
                  <a:t>空间中的直线仍然会对应</a:t>
                </a:r>
                <a14:m>
                  <m:oMath xmlns:m="http://schemas.openxmlformats.org/officeDocument/2006/math">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𝑟</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𝜃</m:t>
                        </m:r>
                      </m:e>
                    </m:d>
                  </m:oMath>
                </a14:m>
                <a:r>
                  <a:rPr lang="zh-CN" altLang="en-US" sz="2400"/>
                  <a:t>空间中的交点</a:t>
                </a:r>
                <a:endParaRPr lang="en-US" altLang="zh-CN" sz="2400" dirty="0"/>
              </a:p>
              <a:p>
                <a:pPr lvl="2"/>
                <a:endParaRPr lang="en-US" altLang="zh-CN"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374848" y="1052736"/>
                <a:ext cx="8661648" cy="5256584"/>
              </a:xfrm>
              <a:blipFill rotWithShape="1">
                <a:blip r:embed="rId1"/>
                <a:stretch>
                  <a:fillRect l="-2" t="-10" r="5" b="1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1763688" y="2276872"/>
                <a:ext cx="5771002" cy="58439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zh-CN" sz="2000" b="0" i="1" smtClean="0">
                          <a:latin typeface="Cambria Math" panose="02040503050406030204" pitchFamily="18" charset="0"/>
                        </a:rPr>
                        <m:t>𝑎</m:t>
                      </m:r>
                      <m:func>
                        <m:funcPr>
                          <m:ctrlPr>
                            <a:rPr kumimoji="1" lang="zh-CN" altLang="en-US" sz="2000" b="0" i="1" smtClean="0">
                              <a:latin typeface="Cambria Math" panose="02040503050406030204" pitchFamily="18" charset="0"/>
                            </a:rPr>
                          </m:ctrlPr>
                        </m:funcPr>
                        <m:fName>
                          <m:r>
                            <m:rPr>
                              <m:sty m:val="p"/>
                            </m:rPr>
                            <a:rPr kumimoji="1" lang="en-US" altLang="zh-CN" sz="2000" b="0" i="0" smtClean="0">
                              <a:latin typeface="Cambria Math" panose="02040503050406030204" pitchFamily="18" charset="0"/>
                            </a:rPr>
                            <m:t>sin</m:t>
                          </m:r>
                        </m:fName>
                        <m:e>
                          <m:r>
                            <a:rPr kumimoji="1" lang="en-US" altLang="zh-CN" sz="2000" b="0" i="1" smtClean="0">
                              <a:latin typeface="Cambria Math" panose="02040503050406030204" pitchFamily="18" charset="0"/>
                            </a:rPr>
                            <m:t>𝜃</m:t>
                          </m:r>
                        </m:e>
                      </m:func>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𝑏</m:t>
                      </m:r>
                      <m:func>
                        <m:funcPr>
                          <m:ctrlPr>
                            <a:rPr kumimoji="1" lang="zh-CN" altLang="en-US" sz="2000" b="0" i="1" smtClean="0">
                              <a:latin typeface="Cambria Math" panose="02040503050406030204" pitchFamily="18" charset="0"/>
                            </a:rPr>
                          </m:ctrlPr>
                        </m:funcPr>
                        <m:fName>
                          <m:r>
                            <m:rPr>
                              <m:sty m:val="p"/>
                            </m:rPr>
                            <a:rPr kumimoji="1" lang="en-US" altLang="zh-CN" sz="2000" b="0" i="0" smtClean="0">
                              <a:latin typeface="Cambria Math" panose="02040503050406030204" pitchFamily="18" charset="0"/>
                            </a:rPr>
                            <m:t>cos</m:t>
                          </m:r>
                        </m:fName>
                        <m:e>
                          <m:r>
                            <a:rPr kumimoji="1" lang="en-US" altLang="zh-CN" sz="2000" b="0" i="1" smtClean="0">
                              <a:latin typeface="Cambria Math" panose="02040503050406030204" pitchFamily="18" charset="0"/>
                            </a:rPr>
                            <m:t>𝜃</m:t>
                          </m:r>
                        </m:e>
                      </m:func>
                      <m:r>
                        <a:rPr kumimoji="1" lang="en-US" altLang="zh-CN" sz="2000" b="0" i="1" smtClean="0">
                          <a:latin typeface="Cambria Math" panose="02040503050406030204" pitchFamily="18" charset="0"/>
                        </a:rPr>
                        <m:t>=</m:t>
                      </m:r>
                      <m:rad>
                        <m:radPr>
                          <m:degHide m:val="on"/>
                          <m:ctrlPr>
                            <a:rPr kumimoji="1" lang="en-US" altLang="zh-CN" sz="2000" b="0" i="1" smtClean="0">
                              <a:latin typeface="Cambria Math" panose="02040503050406030204" pitchFamily="18" charset="0"/>
                            </a:rPr>
                          </m:ctrlPr>
                        </m:radPr>
                        <m:deg/>
                        <m:e>
                          <m:sSup>
                            <m:sSupPr>
                              <m:ctrlPr>
                                <a:rPr kumimoji="1" lang="en-US" altLang="zh-CN" sz="2000" b="0" i="1" smtClean="0">
                                  <a:latin typeface="Cambria Math" panose="02040503050406030204" pitchFamily="18" charset="0"/>
                                </a:rPr>
                              </m:ctrlPr>
                            </m:sSupPr>
                            <m:e>
                              <m:r>
                                <a:rPr kumimoji="1" lang="en-US" altLang="zh-CN" sz="2000" b="0" i="1" smtClean="0">
                                  <a:latin typeface="Cambria Math" panose="02040503050406030204" pitchFamily="18" charset="0"/>
                                </a:rPr>
                                <m:t>𝑎</m:t>
                              </m:r>
                            </m:e>
                            <m:sup>
                              <m:r>
                                <a:rPr kumimoji="1" lang="en-US" altLang="zh-CN" sz="2000" b="0" i="1" smtClean="0">
                                  <a:latin typeface="Cambria Math" panose="02040503050406030204" pitchFamily="18" charset="0"/>
                                </a:rPr>
                                <m:t>2</m:t>
                              </m:r>
                            </m:sup>
                          </m:sSup>
                          <m:r>
                            <a:rPr kumimoji="1" lang="en-US" altLang="zh-CN" sz="2000" i="1">
                              <a:latin typeface="Cambria Math" panose="02040503050406030204" pitchFamily="18" charset="0"/>
                            </a:rPr>
                            <m:t>+</m:t>
                          </m:r>
                          <m:sSup>
                            <m:sSupPr>
                              <m:ctrlPr>
                                <a:rPr kumimoji="1" lang="en-US" altLang="zh-CN" sz="2000" i="1">
                                  <a:latin typeface="Cambria Math" panose="02040503050406030204" pitchFamily="18" charset="0"/>
                                </a:rPr>
                              </m:ctrlPr>
                            </m:sSupPr>
                            <m:e>
                              <m:r>
                                <a:rPr kumimoji="1" lang="en-US" altLang="zh-CN" sz="2000" i="1">
                                  <a:latin typeface="Cambria Math" panose="02040503050406030204" pitchFamily="18" charset="0"/>
                                </a:rPr>
                                <m:t>𝑏</m:t>
                              </m:r>
                            </m:e>
                            <m:sup>
                              <m:r>
                                <a:rPr kumimoji="1" lang="en-US" altLang="zh-CN" sz="2000" i="1">
                                  <a:latin typeface="Cambria Math" panose="02040503050406030204" pitchFamily="18" charset="0"/>
                                </a:rPr>
                                <m:t>2</m:t>
                              </m:r>
                            </m:sup>
                          </m:sSup>
                        </m:e>
                      </m:rad>
                      <m:func>
                        <m:funcPr>
                          <m:ctrlPr>
                            <a:rPr kumimoji="1" lang="zh-CN" altLang="en-US" sz="2000" b="0" i="1" smtClean="0">
                              <a:latin typeface="Cambria Math" panose="02040503050406030204" pitchFamily="18" charset="0"/>
                            </a:rPr>
                          </m:ctrlPr>
                        </m:funcPr>
                        <m:fName>
                          <m:r>
                            <m:rPr>
                              <m:sty m:val="p"/>
                            </m:rPr>
                            <a:rPr kumimoji="1" lang="en-US" altLang="zh-CN" sz="2000" b="0" i="0" smtClean="0">
                              <a:latin typeface="Cambria Math" panose="02040503050406030204" pitchFamily="18" charset="0"/>
                            </a:rPr>
                            <m:t>sin</m:t>
                          </m:r>
                        </m:fName>
                        <m:e>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𝛼</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𝜓</m:t>
                          </m:r>
                          <m:r>
                            <a:rPr kumimoji="1" lang="en-US" altLang="zh-CN" sz="2000" b="0" i="1" smtClean="0">
                              <a:latin typeface="Cambria Math" panose="02040503050406030204" pitchFamily="18" charset="0"/>
                            </a:rPr>
                            <m:t>)</m:t>
                          </m:r>
                        </m:e>
                      </m:func>
                      <m:r>
                        <a:rPr kumimoji="1" lang="en-US" altLang="zh-CN" sz="2000" b="0" i="1" smtClean="0">
                          <a:latin typeface="Cambria Math" panose="02040503050406030204" pitchFamily="18" charset="0"/>
                        </a:rPr>
                        <m:t>,</m:t>
                      </m:r>
                      <m:func>
                        <m:funcPr>
                          <m:ctrlPr>
                            <a:rPr kumimoji="1" lang="zh-CN" altLang="en-US" sz="2000" b="0" i="1" smtClean="0">
                              <a:latin typeface="Cambria Math" panose="02040503050406030204" pitchFamily="18" charset="0"/>
                            </a:rPr>
                          </m:ctrlPr>
                        </m:funcPr>
                        <m:fName>
                          <m:r>
                            <m:rPr>
                              <m:sty m:val="p"/>
                            </m:rPr>
                            <a:rPr kumimoji="1" lang="en-US" altLang="zh-CN" sz="2000" b="0" i="0" smtClean="0">
                              <a:latin typeface="Cambria Math" panose="02040503050406030204" pitchFamily="18" charset="0"/>
                            </a:rPr>
                            <m:t>tan</m:t>
                          </m:r>
                        </m:fName>
                        <m:e>
                          <m:r>
                            <a:rPr kumimoji="1" lang="en-US" altLang="zh-CN" sz="2000" b="0" i="1" smtClean="0">
                              <a:latin typeface="Cambria Math" panose="02040503050406030204" pitchFamily="18" charset="0"/>
                            </a:rPr>
                            <m:t>𝜓</m:t>
                          </m:r>
                        </m:e>
                      </m:func>
                      <m:r>
                        <a:rPr kumimoji="1" lang="en-US" altLang="zh-CN" sz="2000" b="0" i="1" smtClean="0">
                          <a:latin typeface="Cambria Math" panose="02040503050406030204" pitchFamily="18" charset="0"/>
                        </a:rPr>
                        <m:t>=</m:t>
                      </m:r>
                      <m:f>
                        <m:fPr>
                          <m:ctrlPr>
                            <a:rPr kumimoji="1" lang="en-US" altLang="zh-CN" sz="2000" b="0" i="1" smtClean="0">
                              <a:latin typeface="Cambria Math" panose="02040503050406030204" pitchFamily="18" charset="0"/>
                            </a:rPr>
                          </m:ctrlPr>
                        </m:fPr>
                        <m:num>
                          <m:r>
                            <a:rPr kumimoji="1" lang="en-US" altLang="zh-CN" sz="2000" b="0" i="1" smtClean="0">
                              <a:latin typeface="Cambria Math" panose="02040503050406030204" pitchFamily="18" charset="0"/>
                            </a:rPr>
                            <m:t>𝑏</m:t>
                          </m:r>
                        </m:num>
                        <m:den>
                          <m:r>
                            <a:rPr kumimoji="1" lang="en-US" altLang="zh-CN" sz="2000" b="0" i="1" smtClean="0">
                              <a:latin typeface="Cambria Math" panose="02040503050406030204" pitchFamily="18" charset="0"/>
                            </a:rPr>
                            <m:t>𝑎</m:t>
                          </m:r>
                        </m:den>
                      </m:f>
                    </m:oMath>
                  </m:oMathPara>
                </a14:m>
                <a:endParaRPr kumimoji="1" lang="zh-CN" altLang="en-US" sz="2000" dirty="0"/>
              </a:p>
            </p:txBody>
          </p:sp>
        </mc:Choice>
        <mc:Fallback>
          <p:sp>
            <p:nvSpPr>
              <p:cNvPr id="4" name="文本框 3"/>
              <p:cNvSpPr txBox="1">
                <a:spLocks noRot="1" noChangeAspect="1" noMove="1" noResize="1" noEditPoints="1" noAdjustHandles="1" noChangeArrowheads="1" noChangeShapeType="1" noTextEdit="1"/>
              </p:cNvSpPr>
              <p:nvPr/>
            </p:nvSpPr>
            <p:spPr>
              <a:xfrm>
                <a:off x="1763688" y="2276872"/>
                <a:ext cx="5771002" cy="584391"/>
              </a:xfrm>
              <a:prstGeom prst="rect">
                <a:avLst/>
              </a:prstGeom>
              <a:blipFill rotWithShape="1">
                <a:blip r:embed="rId2"/>
                <a:stretch>
                  <a:fillRect l="-5" t="-68" r="7" b="101"/>
                </a:stretch>
              </a:blipFill>
            </p:spPr>
            <p:txBody>
              <a:bodyPr/>
              <a:lstStyle/>
              <a:p>
                <a:r>
                  <a:rPr lang="zh-CN" altLang="en-US">
                    <a:noFill/>
                  </a:rPr>
                  <a:t> </a:t>
                </a:r>
              </a:p>
            </p:txBody>
          </p:sp>
        </mc:Fallback>
      </mc:AlternateContent>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2.</a:t>
            </a:r>
            <a:r>
              <a:rPr lang="zh-CN" altLang="en-US"/>
              <a:t>点、线和边缘检测</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74848" y="1052736"/>
                <a:ext cx="8661648" cy="5256584"/>
              </a:xfrm>
            </p:spPr>
            <p:txBody>
              <a:bodyPr>
                <a:normAutofit/>
              </a:bodyPr>
              <a:lstStyle/>
              <a:p>
                <a:r>
                  <a:rPr lang="en-US" altLang="zh-CN" dirty="0">
                    <a:solidFill>
                      <a:srgbClr val="0066FF"/>
                    </a:solidFill>
                  </a:rPr>
                  <a:t>Hough Transform</a:t>
                </a:r>
                <a:r>
                  <a:rPr lang="zh-CN" altLang="en-US" dirty="0">
                    <a:solidFill>
                      <a:srgbClr val="0066FF"/>
                    </a:solidFill>
                  </a:rPr>
                  <a:t>（哈夫变换或霍夫变换）</a:t>
                </a:r>
                <a:endParaRPr lang="en-US" altLang="zh-CN" dirty="0">
                  <a:solidFill>
                    <a:srgbClr val="0066FF"/>
                  </a:solidFill>
                </a:endParaRPr>
              </a:p>
              <a:p>
                <a:pPr lvl="1">
                  <a:lnSpc>
                    <a:spcPct val="100000"/>
                  </a:lnSpc>
                </a:pPr>
                <a:r>
                  <a:rPr lang="zh-CN" altLang="en-US" sz="2600"/>
                  <a:t>用一个累积矩阵（</a:t>
                </a:r>
                <a:r>
                  <a:rPr lang="en-US" altLang="zh-CN" sz="2600"/>
                  <a:t>2D</a:t>
                </a:r>
                <a:r>
                  <a:rPr lang="zh-CN" altLang="en-US" sz="2600"/>
                  <a:t>直方图，用</a:t>
                </a:r>
                <a:r>
                  <a:rPr lang="en-US" altLang="zh-CN" sz="2600"/>
                  <a:t>A</a:t>
                </a:r>
                <a:r>
                  <a:rPr lang="zh-CN" altLang="en-US" sz="2600"/>
                  <a:t>表示）对</a:t>
                </a:r>
                <a14:m>
                  <m:oMath xmlns:m="http://schemas.openxmlformats.org/officeDocument/2006/math">
                    <m:d>
                      <m:dPr>
                        <m:ctrlPr>
                          <a:rPr lang="en-US" altLang="zh-CN" sz="2600" i="1">
                            <a:latin typeface="Cambria Math" panose="02040503050406030204" pitchFamily="18" charset="0"/>
                          </a:rPr>
                        </m:ctrlPr>
                      </m:dPr>
                      <m:e>
                        <m:r>
                          <a:rPr lang="en-US" altLang="zh-CN" sz="2600" i="1">
                            <a:latin typeface="Cambria Math" panose="02040503050406030204" pitchFamily="18" charset="0"/>
                          </a:rPr>
                          <m:t>𝑟</m:t>
                        </m:r>
                        <m:r>
                          <a:rPr lang="en-US" altLang="zh-CN" sz="2600" i="1">
                            <a:latin typeface="Cambria Math" panose="02040503050406030204" pitchFamily="18" charset="0"/>
                          </a:rPr>
                          <m:t>,</m:t>
                        </m:r>
                        <m:r>
                          <a:rPr lang="en-US" altLang="zh-CN" sz="2600" i="1">
                            <a:latin typeface="Cambria Math" panose="02040503050406030204" pitchFamily="18" charset="0"/>
                          </a:rPr>
                          <m:t>𝜃</m:t>
                        </m:r>
                      </m:e>
                    </m:d>
                  </m:oMath>
                </a14:m>
                <a:r>
                  <a:rPr lang="zh-CN" altLang="en-US" sz="2600" dirty="0"/>
                  <a:t>计数</a:t>
                </a:r>
                <a:endParaRPr lang="en-US" altLang="zh-CN" sz="2600" dirty="0"/>
              </a:p>
              <a:p>
                <a:pPr lvl="1"/>
                <a:r>
                  <a:rPr lang="zh-CN" altLang="en-US" sz="2600">
                    <a:solidFill>
                      <a:srgbClr val="0066FF"/>
                    </a:solidFill>
                  </a:rPr>
                  <a:t>投票算法</a:t>
                </a:r>
                <a:r>
                  <a:rPr lang="en-US" altLang="zh-CN" sz="2400"/>
                  <a:t>:</a:t>
                </a:r>
                <a:endParaRPr lang="en-US" altLang="zh-CN" sz="2400" dirty="0"/>
              </a:p>
              <a:p>
                <a:pPr marL="914400" lvl="1" indent="-457200">
                  <a:buFont typeface="+mj-lt"/>
                  <a:buAutoNum type="arabicPeriod"/>
                </a:pPr>
                <a:r>
                  <a:rPr lang="zh-CN" altLang="en-US" sz="2400"/>
                  <a:t>对</a:t>
                </a:r>
                <a14:m>
                  <m:oMath xmlns:m="http://schemas.openxmlformats.org/officeDocument/2006/math">
                    <m:r>
                      <a:rPr lang="en-US" altLang="zh-CN" sz="2400" b="0" i="1" smtClean="0">
                        <a:latin typeface="Cambria Math" panose="02040503050406030204" pitchFamily="18" charset="0"/>
                      </a:rPr>
                      <m:t>𝑟</m:t>
                    </m:r>
                  </m:oMath>
                </a14:m>
                <a:r>
                  <a:rPr lang="zh-CN" altLang="en-US" sz="2400"/>
                  <a:t>和</a:t>
                </a:r>
                <a14:m>
                  <m:oMath xmlns:m="http://schemas.openxmlformats.org/officeDocument/2006/math">
                    <m:r>
                      <a:rPr lang="en-US" altLang="zh-CN" sz="2400" b="0" i="1" smtClean="0">
                        <a:latin typeface="Cambria Math" panose="02040503050406030204" pitchFamily="18" charset="0"/>
                      </a:rPr>
                      <m:t>𝜃</m:t>
                    </m:r>
                  </m:oMath>
                </a14:m>
                <a:r>
                  <a:rPr lang="zh-CN" altLang="en-US" sz="2400"/>
                  <a:t>进行量化</a:t>
                </a:r>
                <a:endParaRPr lang="en-US" altLang="zh-CN" sz="2400" dirty="0"/>
              </a:p>
              <a:p>
                <a:pPr marL="914400" lvl="1" indent="-457200">
                  <a:buFont typeface="+mj-lt"/>
                  <a:buAutoNum type="arabicPeriod"/>
                </a:pPr>
                <a:r>
                  <a:rPr lang="zh-CN" altLang="en-US" sz="2400"/>
                  <a:t>对于</a:t>
                </a:r>
                <a14:m>
                  <m:oMath xmlns:m="http://schemas.openxmlformats.org/officeDocument/2006/math">
                    <m:r>
                      <a:rPr lang="en-US" altLang="zh-CN" sz="2400" b="0" i="1" smtClean="0">
                        <a:latin typeface="Cambria Math" panose="02040503050406030204" pitchFamily="18" charset="0"/>
                      </a:rPr>
                      <m:t>𝑟</m:t>
                    </m:r>
                  </m:oMath>
                </a14:m>
                <a:r>
                  <a:rPr lang="zh-CN" altLang="en-US" sz="2400"/>
                  <a:t>，可以使用从</a:t>
                </a:r>
                <a:r>
                  <a:rPr lang="en-US" altLang="zh-CN" sz="2400"/>
                  <a:t>0</a:t>
                </a:r>
                <a:r>
                  <a:rPr lang="zh-CN" altLang="en-US" sz="2400"/>
                  <a:t>到图像最大对角线长度的所有整数</a:t>
                </a:r>
                <a:endParaRPr lang="en-US" altLang="zh-CN" sz="2400" dirty="0"/>
              </a:p>
              <a:p>
                <a:pPr marL="914400" lvl="1" indent="-457200">
                  <a:buFont typeface="+mj-lt"/>
                  <a:buAutoNum type="arabicPeriod"/>
                </a:pPr>
                <a:r>
                  <a:rPr lang="zh-CN" altLang="en-US" sz="2400"/>
                  <a:t>对于</a:t>
                </a:r>
                <a14:m>
                  <m:oMath xmlns:m="http://schemas.openxmlformats.org/officeDocument/2006/math">
                    <m:r>
                      <a:rPr lang="en-US" altLang="zh-CN" sz="2400" b="0" i="1" smtClean="0">
                        <a:latin typeface="Cambria Math" panose="02040503050406030204" pitchFamily="18" charset="0"/>
                      </a:rPr>
                      <m:t>𝜃</m:t>
                    </m:r>
                  </m:oMath>
                </a14:m>
                <a:r>
                  <a:rPr lang="zh-CN" altLang="en-US" sz="2400"/>
                  <a:t>，可以以度为单位进行量化，或者使用与</a:t>
                </a:r>
                <a14:m>
                  <m:oMath xmlns:m="http://schemas.openxmlformats.org/officeDocument/2006/math">
                    <m:r>
                      <a:rPr lang="en-US" altLang="zh-CN" sz="2400" b="0" i="1" smtClean="0">
                        <a:latin typeface="Cambria Math" panose="02040503050406030204" pitchFamily="18" charset="0"/>
                      </a:rPr>
                      <m:t>𝑟</m:t>
                    </m:r>
                  </m:oMath>
                </a14:m>
                <a:r>
                  <a:rPr lang="zh-CN" altLang="en-US" sz="2400"/>
                  <a:t>相同的数量进行量化</a:t>
                </a:r>
                <a:endParaRPr lang="en-US" altLang="zh-CN" sz="2400" dirty="0"/>
              </a:p>
              <a:p>
                <a:pPr lvl="1"/>
                <a:endParaRPr lang="en-US" altLang="zh-CN"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374848" y="1052736"/>
                <a:ext cx="8661648" cy="5256584"/>
              </a:xfrm>
              <a:blipFill rotWithShape="1">
                <a:blip r:embed="rId1"/>
                <a:stretch>
                  <a:fillRect l="-2" t="-10" r="5" b="11"/>
                </a:stretch>
              </a:blipFill>
            </p:spPr>
            <p:txBody>
              <a:bodyPr/>
              <a:lstStyle/>
              <a:p>
                <a:r>
                  <a:rPr lang="zh-CN" altLang="en-US">
                    <a:noFill/>
                  </a:rPr>
                  <a:t> </a:t>
                </a:r>
              </a:p>
            </p:txBody>
          </p:sp>
        </mc:Fallback>
      </mc:AlternateContent>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2.</a:t>
            </a:r>
            <a:r>
              <a:rPr lang="zh-CN" altLang="en-US"/>
              <a:t>点、线和边缘检测</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74848" y="1052736"/>
                <a:ext cx="8661648" cy="5256584"/>
              </a:xfrm>
            </p:spPr>
            <p:txBody>
              <a:bodyPr>
                <a:normAutofit/>
              </a:bodyPr>
              <a:lstStyle/>
              <a:p>
                <a:r>
                  <a:rPr lang="en-US" altLang="zh-CN" dirty="0">
                    <a:solidFill>
                      <a:srgbClr val="0066FF"/>
                    </a:solidFill>
                  </a:rPr>
                  <a:t>Hough Transform</a:t>
                </a:r>
                <a:r>
                  <a:rPr lang="zh-CN" altLang="en-US" dirty="0">
                    <a:solidFill>
                      <a:srgbClr val="0066FF"/>
                    </a:solidFill>
                  </a:rPr>
                  <a:t>（哈夫变换或霍夫变换）</a:t>
                </a:r>
                <a:endParaRPr lang="en-US" altLang="zh-CN" dirty="0">
                  <a:solidFill>
                    <a:srgbClr val="0066FF"/>
                  </a:solidFill>
                </a:endParaRPr>
              </a:p>
              <a:p>
                <a:pPr lvl="1"/>
                <a:r>
                  <a:rPr lang="zh-CN" altLang="en-US" sz="2600"/>
                  <a:t>算法</a:t>
                </a:r>
                <a:endParaRPr lang="en-US" altLang="zh-CN" sz="2400" dirty="0"/>
              </a:p>
              <a:p>
                <a:pPr lvl="2"/>
                <a:r>
                  <a:rPr lang="zh-CN" altLang="en-US" sz="2200"/>
                  <a:t>令</a:t>
                </a:r>
                <a:r>
                  <a:rPr lang="en-US" altLang="zh-CN" sz="2200"/>
                  <a:t>Q</a:t>
                </a:r>
                <a:r>
                  <a:rPr lang="zh-CN" altLang="en-US" sz="2200"/>
                  <a:t>是</a:t>
                </a:r>
                <a14:m>
                  <m:oMath xmlns:m="http://schemas.openxmlformats.org/officeDocument/2006/math">
                    <m:r>
                      <a:rPr lang="en-US" altLang="zh-CN" sz="2200" b="0" i="1" smtClean="0">
                        <a:latin typeface="Cambria Math" panose="02040503050406030204" pitchFamily="18" charset="0"/>
                      </a:rPr>
                      <m:t>𝜃</m:t>
                    </m:r>
                  </m:oMath>
                </a14:m>
                <a:r>
                  <a:rPr lang="zh-CN" altLang="en-US" sz="2200"/>
                  <a:t>量化后所有角度的集合</a:t>
                </a:r>
                <a:endParaRPr lang="en-US" altLang="zh-CN" sz="2200" dirty="0"/>
              </a:p>
              <a:p>
                <a:pPr lvl="2"/>
                <a:r>
                  <a:rPr lang="zh-CN" altLang="en-US" sz="2200"/>
                  <a:t>对于每一个点</a:t>
                </a:r>
                <a:r>
                  <a:rPr lang="en-US" altLang="zh-CN" sz="2200"/>
                  <a:t>, </a:t>
                </a:r>
                <a14:m>
                  <m:oMath xmlns:m="http://schemas.openxmlformats.org/officeDocument/2006/math">
                    <m:sSub>
                      <m:sSubPr>
                        <m:ctrlPr>
                          <a:rPr lang="en-US" altLang="zh-CN" sz="2200" b="0" i="1" dirty="0" smtClean="0">
                            <a:latin typeface="Cambria Math" panose="02040503050406030204" pitchFamily="18" charset="0"/>
                          </a:rPr>
                        </m:ctrlPr>
                      </m:sSubPr>
                      <m:e>
                        <m:r>
                          <a:rPr lang="en-US" altLang="zh-CN" sz="2200" i="1" dirty="0" smtClean="0">
                            <a:latin typeface="Cambria Math" panose="02040503050406030204" pitchFamily="18" charset="0"/>
                          </a:rPr>
                          <m:t>𝑝</m:t>
                        </m:r>
                      </m:e>
                      <m:sub>
                        <m:r>
                          <a:rPr lang="en-US" altLang="zh-CN" sz="2200" i="1" dirty="0" smtClean="0">
                            <a:latin typeface="Cambria Math" panose="02040503050406030204" pitchFamily="18" charset="0"/>
                          </a:rPr>
                          <m:t>𝑖</m:t>
                        </m:r>
                      </m:sub>
                    </m:sSub>
                  </m:oMath>
                </a14:m>
                <a:r>
                  <a:rPr lang="en-US" altLang="zh-CN" sz="2200" dirty="0"/>
                  <a:t> in </a:t>
                </a:r>
                <a14:m>
                  <m:oMath xmlns:m="http://schemas.openxmlformats.org/officeDocument/2006/math">
                    <m:r>
                      <a:rPr lang="en-US" altLang="zh-CN" sz="2200" i="1" dirty="0" smtClean="0">
                        <a:latin typeface="Cambria Math" panose="02040503050406030204" pitchFamily="18" charset="0"/>
                      </a:rPr>
                      <m:t>𝑃</m:t>
                    </m:r>
                  </m:oMath>
                </a14:m>
                <a:r>
                  <a:rPr lang="en-US" altLang="zh-CN" sz="2200" dirty="0"/>
                  <a:t> and </a:t>
                </a:r>
                <a14:m>
                  <m:oMath xmlns:m="http://schemas.openxmlformats.org/officeDocument/2006/math">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𝑞</m:t>
                        </m:r>
                      </m:e>
                      <m:sub>
                        <m:r>
                          <a:rPr lang="en-US" altLang="zh-CN" sz="2200" b="0" i="1" smtClean="0">
                            <a:latin typeface="Cambria Math" panose="02040503050406030204" pitchFamily="18" charset="0"/>
                          </a:rPr>
                          <m:t>𝑖</m:t>
                        </m:r>
                      </m:sub>
                    </m:sSub>
                  </m:oMath>
                </a14:m>
                <a:r>
                  <a:rPr lang="en-US" altLang="zh-CN" sz="2200" dirty="0"/>
                  <a:t> in </a:t>
                </a:r>
                <a14:m>
                  <m:oMath xmlns:m="http://schemas.openxmlformats.org/officeDocument/2006/math">
                    <m:r>
                      <a:rPr lang="en-US" altLang="zh-CN" sz="2200" b="0" i="1" smtClean="0">
                        <a:latin typeface="Cambria Math" panose="02040503050406030204" pitchFamily="18" charset="0"/>
                      </a:rPr>
                      <m:t>𝑄</m:t>
                    </m:r>
                  </m:oMath>
                </a14:m>
                <a:endParaRPr lang="en-US" altLang="zh-CN" sz="2200" dirty="0"/>
              </a:p>
              <a:p>
                <a:pPr lvl="3"/>
                <a:r>
                  <a:rPr lang="zh-CN" altLang="en-US"/>
                  <a:t>假设角度为</a:t>
                </a:r>
                <a14:m>
                  <m:oMath xmlns:m="http://schemas.openxmlformats.org/officeDocument/2006/math">
                    <m:r>
                      <a:rPr lang="en-US" altLang="zh-CN" i="1">
                        <a:latin typeface="Cambria Math" panose="02040503050406030204" pitchFamily="18" charset="0"/>
                      </a:rPr>
                      <m:t>𝜃</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sub>
                    </m:sSub>
                    <m:r>
                      <a:rPr lang="en-US" altLang="zh-CN" i="1">
                        <a:latin typeface="Cambria Math" panose="02040503050406030204" pitchFamily="18" charset="0"/>
                      </a:rPr>
                      <m:t> </m:t>
                    </m:r>
                  </m:oMath>
                </a14:m>
                <a:r>
                  <a:rPr lang="zh-CN" altLang="en-US"/>
                  <a:t>的一条直线通过</a:t>
                </a:r>
                <a:r>
                  <a:rPr lang="en-US" altLang="zh-CN"/>
                  <a:t>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𝑝</m:t>
                        </m:r>
                      </m:e>
                      <m:sub>
                        <m:r>
                          <a:rPr lang="en-US" altLang="zh-CN" i="1" dirty="0" smtClean="0">
                            <a:latin typeface="Cambria Math" panose="02040503050406030204" pitchFamily="18" charset="0"/>
                          </a:rPr>
                          <m:t>𝑖</m:t>
                        </m:r>
                      </m:sub>
                    </m:sSub>
                  </m:oMath>
                </a14:m>
                <a:r>
                  <a:rPr lang="en-US" altLang="zh-CN" dirty="0"/>
                  <a:t>.</a:t>
                </a:r>
                <a:endParaRPr lang="en-US" altLang="zh-CN" dirty="0"/>
              </a:p>
              <a:p>
                <a:pPr lvl="3"/>
                <a:r>
                  <a:rPr lang="zh-CN" altLang="en-US"/>
                  <a:t>对这条直线计算</a:t>
                </a:r>
                <a14:m>
                  <m:oMath xmlns:m="http://schemas.openxmlformats.org/officeDocument/2006/math">
                    <m:r>
                      <a:rPr lang="en-US" altLang="zh-CN" i="1" dirty="0" smtClean="0">
                        <a:latin typeface="Cambria Math" panose="02040503050406030204" pitchFamily="18" charset="0"/>
                      </a:rPr>
                      <m:t>𝑟</m:t>
                    </m:r>
                  </m:oMath>
                </a14:m>
                <a:endParaRPr lang="en-US" altLang="zh-CN" dirty="0"/>
              </a:p>
              <a:p>
                <a:pPr lvl="3"/>
                <a:r>
                  <a:rPr lang="zh-CN" altLang="en-US"/>
                  <a:t>增加</a:t>
                </a:r>
                <a:r>
                  <a:rPr lang="en-US" altLang="zh-CN"/>
                  <a:t> </a:t>
                </a:r>
                <a14:m>
                  <m:oMath xmlns:m="http://schemas.openxmlformats.org/officeDocument/2006/math">
                    <m:r>
                      <a:rPr lang="en-US" altLang="zh-CN" i="1" dirty="0" smtClean="0">
                        <a:latin typeface="Cambria Math" panose="02040503050406030204" pitchFamily="18" charset="0"/>
                      </a:rPr>
                      <m:t>𝐴</m:t>
                    </m:r>
                    <m:d>
                      <m:dPr>
                        <m:begChr m:val="["/>
                        <m:endChr m:val="]"/>
                        <m:ctrlPr>
                          <a:rPr lang="en-US" altLang="zh-CN" i="1" dirty="0" smtClean="0">
                            <a:latin typeface="Cambria Math" panose="02040503050406030204" pitchFamily="18" charset="0"/>
                          </a:rPr>
                        </m:ctrlPr>
                      </m:dPr>
                      <m:e>
                        <m:r>
                          <a:rPr lang="en-US" altLang="zh-CN" i="1" dirty="0" smtClean="0">
                            <a:latin typeface="Cambria Math" panose="02040503050406030204" pitchFamily="18" charset="0"/>
                          </a:rPr>
                          <m:t>𝑟</m:t>
                        </m:r>
                        <m:r>
                          <a:rPr lang="en-US" altLang="zh-CN" i="1" dirty="0" smtClean="0">
                            <a:latin typeface="Cambria Math" panose="02040503050406030204" pitchFamily="18" charset="0"/>
                          </a:rPr>
                          <m:t>, </m:t>
                        </m:r>
                        <m:r>
                          <a:rPr lang="en-US" altLang="zh-CN" b="0" i="1" dirty="0" smtClean="0">
                            <a:latin typeface="Cambria Math" panose="02040503050406030204" pitchFamily="18" charset="0"/>
                          </a:rPr>
                          <m:t>𝜃</m:t>
                        </m:r>
                      </m:e>
                    </m:d>
                  </m:oMath>
                </a14:m>
                <a:r>
                  <a:rPr lang="en-US" altLang="zh-CN" dirty="0"/>
                  <a:t> </a:t>
                </a:r>
                <a:r>
                  <a:rPr lang="zh-CN" altLang="en-US" dirty="0"/>
                  <a:t>的计数</a:t>
                </a:r>
                <a:endParaRPr lang="en-US" altLang="zh-CN" dirty="0"/>
              </a:p>
              <a:p>
                <a:pPr lvl="2"/>
                <a14:m>
                  <m:oMath xmlns:m="http://schemas.openxmlformats.org/officeDocument/2006/math">
                    <m:r>
                      <a:rPr lang="en-US" altLang="zh-CN" sz="2200" i="1" dirty="0">
                        <a:latin typeface="Cambria Math" panose="02040503050406030204" pitchFamily="18" charset="0"/>
                      </a:rPr>
                      <m:t>𝐴</m:t>
                    </m:r>
                    <m:r>
                      <a:rPr lang="en-US" altLang="zh-CN" sz="2200" i="1" dirty="0">
                        <a:latin typeface="Cambria Math" panose="02040503050406030204" pitchFamily="18" charset="0"/>
                      </a:rPr>
                      <m:t> </m:t>
                    </m:r>
                  </m:oMath>
                </a14:m>
                <a:r>
                  <a:rPr lang="zh-CN" altLang="en-US" sz="2200"/>
                  <a:t>中超过某个计数（或前</a:t>
                </a:r>
                <a14:m>
                  <m:oMath xmlns:m="http://schemas.openxmlformats.org/officeDocument/2006/math">
                    <m:r>
                      <a:rPr lang="en-US" altLang="zh-CN" sz="2200" i="1" smtClean="0">
                        <a:latin typeface="Cambria Math" panose="02040503050406030204" pitchFamily="18" charset="0"/>
                      </a:rPr>
                      <m:t>𝐾</m:t>
                    </m:r>
                  </m:oMath>
                </a14:m>
                <a:r>
                  <a:rPr lang="zh-CN" altLang="en-US" sz="2200"/>
                  <a:t>个最大值）的位置对应图像中最明显的直线</a:t>
                </a:r>
                <a:endParaRPr lang="en-US" altLang="zh-CN" sz="2200" dirty="0"/>
              </a:p>
              <a:p>
                <a:pPr lvl="2"/>
                <a:r>
                  <a:rPr lang="zh-CN" altLang="en-US" sz="2200">
                    <a:solidFill>
                      <a:srgbClr val="0066FF"/>
                    </a:solidFill>
                  </a:rPr>
                  <a:t>这个算法的复杂度是多少</a:t>
                </a:r>
                <a:r>
                  <a:rPr lang="en-US" altLang="zh-CN" sz="2200">
                    <a:solidFill>
                      <a:srgbClr val="0066FF"/>
                    </a:solidFill>
                  </a:rPr>
                  <a:t>?</a:t>
                </a:r>
                <a:endParaRPr lang="en-US" altLang="zh-CN" sz="2200" dirty="0">
                  <a:solidFill>
                    <a:srgbClr val="0066FF"/>
                  </a:solidFill>
                </a:endParaRPr>
              </a:p>
              <a:p>
                <a:pPr lvl="2"/>
                <a:endParaRPr lang="en-US" altLang="zh-CN" sz="2000"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374848" y="1052736"/>
                <a:ext cx="8661648" cy="5256584"/>
              </a:xfrm>
              <a:blipFill rotWithShape="1">
                <a:blip r:embed="rId1"/>
                <a:stretch>
                  <a:fillRect l="-2" t="-10" r="5" b="11"/>
                </a:stretch>
              </a:blipFill>
            </p:spPr>
            <p:txBody>
              <a:bodyPr/>
              <a:lstStyle/>
              <a:p>
                <a:r>
                  <a:rPr lang="zh-CN" altLang="en-US">
                    <a:noFill/>
                  </a:rPr>
                  <a:t> </a:t>
                </a:r>
              </a:p>
            </p:txBody>
          </p:sp>
        </mc:Fallback>
      </mc:AlternateContent>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2.</a:t>
            </a:r>
            <a:r>
              <a:rPr lang="zh-CN" altLang="en-US"/>
              <a:t>点、线和边缘检测</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74848" y="1052736"/>
                <a:ext cx="8661648" cy="5256584"/>
              </a:xfrm>
            </p:spPr>
            <p:txBody>
              <a:bodyPr>
                <a:normAutofit/>
              </a:bodyPr>
              <a:lstStyle/>
              <a:p>
                <a:r>
                  <a:rPr lang="en-US" altLang="zh-CN" dirty="0">
                    <a:solidFill>
                      <a:srgbClr val="0066FF"/>
                    </a:solidFill>
                  </a:rPr>
                  <a:t>Hough Transform</a:t>
                </a:r>
                <a:r>
                  <a:rPr lang="zh-CN" altLang="en-US" dirty="0">
                    <a:solidFill>
                      <a:srgbClr val="0066FF"/>
                    </a:solidFill>
                  </a:rPr>
                  <a:t>（哈夫变换或霍夫变换）</a:t>
                </a:r>
                <a:endParaRPr lang="en-US" altLang="zh-CN" dirty="0">
                  <a:solidFill>
                    <a:srgbClr val="0066FF"/>
                  </a:solidFill>
                </a:endParaRPr>
              </a:p>
              <a:p>
                <a:pPr lvl="1"/>
                <a:r>
                  <a:rPr lang="zh-CN" altLang="en-US" sz="2600"/>
                  <a:t>算法</a:t>
                </a:r>
                <a:endParaRPr lang="en-US" altLang="zh-CN" sz="2400" dirty="0"/>
              </a:p>
              <a:p>
                <a:pPr lvl="2"/>
                <a:r>
                  <a:rPr lang="zh-CN" altLang="en-US" sz="2200"/>
                  <a:t>令</a:t>
                </a:r>
                <a:r>
                  <a:rPr lang="en-US" altLang="zh-CN" sz="2200"/>
                  <a:t>Q</a:t>
                </a:r>
                <a:r>
                  <a:rPr lang="zh-CN" altLang="en-US" sz="2200"/>
                  <a:t>是</a:t>
                </a:r>
                <a14:m>
                  <m:oMath xmlns:m="http://schemas.openxmlformats.org/officeDocument/2006/math">
                    <m:r>
                      <a:rPr lang="en-US" altLang="zh-CN" sz="2200" b="0" i="1" smtClean="0">
                        <a:latin typeface="Cambria Math" panose="02040503050406030204" pitchFamily="18" charset="0"/>
                      </a:rPr>
                      <m:t>𝜃</m:t>
                    </m:r>
                  </m:oMath>
                </a14:m>
                <a:r>
                  <a:rPr lang="zh-CN" altLang="en-US" sz="2200"/>
                  <a:t>量化后所有角度的集合</a:t>
                </a:r>
                <a:endParaRPr lang="en-US" altLang="zh-CN" sz="2200" dirty="0"/>
              </a:p>
              <a:p>
                <a:pPr lvl="2"/>
                <a:r>
                  <a:rPr lang="zh-CN" altLang="en-US" sz="2200"/>
                  <a:t>对于每一个点</a:t>
                </a:r>
                <a:r>
                  <a:rPr lang="en-US" altLang="zh-CN" sz="2200"/>
                  <a:t>, </a:t>
                </a:r>
                <a14:m>
                  <m:oMath xmlns:m="http://schemas.openxmlformats.org/officeDocument/2006/math">
                    <m:sSub>
                      <m:sSubPr>
                        <m:ctrlPr>
                          <a:rPr lang="en-US" altLang="zh-CN" sz="2200" b="0" i="1" dirty="0" smtClean="0">
                            <a:latin typeface="Cambria Math" panose="02040503050406030204" pitchFamily="18" charset="0"/>
                          </a:rPr>
                        </m:ctrlPr>
                      </m:sSubPr>
                      <m:e>
                        <m:r>
                          <a:rPr lang="en-US" altLang="zh-CN" sz="2200" i="1" dirty="0" smtClean="0">
                            <a:latin typeface="Cambria Math" panose="02040503050406030204" pitchFamily="18" charset="0"/>
                          </a:rPr>
                          <m:t>𝑝</m:t>
                        </m:r>
                      </m:e>
                      <m:sub>
                        <m:r>
                          <a:rPr lang="en-US" altLang="zh-CN" sz="2200" i="1" dirty="0" smtClean="0">
                            <a:latin typeface="Cambria Math" panose="02040503050406030204" pitchFamily="18" charset="0"/>
                          </a:rPr>
                          <m:t>𝑖</m:t>
                        </m:r>
                      </m:sub>
                    </m:sSub>
                  </m:oMath>
                </a14:m>
                <a:r>
                  <a:rPr lang="en-US" altLang="zh-CN" sz="2200" dirty="0"/>
                  <a:t> in </a:t>
                </a:r>
                <a14:m>
                  <m:oMath xmlns:m="http://schemas.openxmlformats.org/officeDocument/2006/math">
                    <m:r>
                      <a:rPr lang="en-US" altLang="zh-CN" sz="2200" i="1" dirty="0" smtClean="0">
                        <a:latin typeface="Cambria Math" panose="02040503050406030204" pitchFamily="18" charset="0"/>
                      </a:rPr>
                      <m:t>𝑃</m:t>
                    </m:r>
                  </m:oMath>
                </a14:m>
                <a:r>
                  <a:rPr lang="en-US" altLang="zh-CN" sz="2200" dirty="0"/>
                  <a:t> and </a:t>
                </a:r>
                <a14:m>
                  <m:oMath xmlns:m="http://schemas.openxmlformats.org/officeDocument/2006/math">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𝑞</m:t>
                        </m:r>
                      </m:e>
                      <m:sub>
                        <m:r>
                          <a:rPr lang="en-US" altLang="zh-CN" sz="2200" b="0" i="1" smtClean="0">
                            <a:latin typeface="Cambria Math" panose="02040503050406030204" pitchFamily="18" charset="0"/>
                          </a:rPr>
                          <m:t>𝑖</m:t>
                        </m:r>
                      </m:sub>
                    </m:sSub>
                  </m:oMath>
                </a14:m>
                <a:r>
                  <a:rPr lang="en-US" altLang="zh-CN" sz="2200" dirty="0"/>
                  <a:t> in </a:t>
                </a:r>
                <a14:m>
                  <m:oMath xmlns:m="http://schemas.openxmlformats.org/officeDocument/2006/math">
                    <m:r>
                      <a:rPr lang="en-US" altLang="zh-CN" sz="2200" b="0" i="1" smtClean="0">
                        <a:latin typeface="Cambria Math" panose="02040503050406030204" pitchFamily="18" charset="0"/>
                      </a:rPr>
                      <m:t>𝑄</m:t>
                    </m:r>
                  </m:oMath>
                </a14:m>
                <a:endParaRPr lang="en-US" altLang="zh-CN" sz="2200" dirty="0"/>
              </a:p>
              <a:p>
                <a:pPr lvl="3"/>
                <a:r>
                  <a:rPr lang="zh-CN" altLang="en-US"/>
                  <a:t>假设角度为</a:t>
                </a:r>
                <a14:m>
                  <m:oMath xmlns:m="http://schemas.openxmlformats.org/officeDocument/2006/math">
                    <m:r>
                      <a:rPr lang="en-US" altLang="zh-CN" i="1">
                        <a:latin typeface="Cambria Math" panose="02040503050406030204" pitchFamily="18" charset="0"/>
                      </a:rPr>
                      <m:t>𝜃</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𝑖</m:t>
                        </m:r>
                      </m:sub>
                    </m:sSub>
                    <m:r>
                      <a:rPr lang="en-US" altLang="zh-CN" i="1">
                        <a:latin typeface="Cambria Math" panose="02040503050406030204" pitchFamily="18" charset="0"/>
                      </a:rPr>
                      <m:t> </m:t>
                    </m:r>
                  </m:oMath>
                </a14:m>
                <a:r>
                  <a:rPr lang="zh-CN" altLang="en-US"/>
                  <a:t>的一条直线通过</a:t>
                </a:r>
                <a:r>
                  <a:rPr lang="en-US" altLang="zh-CN"/>
                  <a:t>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𝑝</m:t>
                        </m:r>
                      </m:e>
                      <m:sub>
                        <m:r>
                          <a:rPr lang="en-US" altLang="zh-CN" i="1" dirty="0" smtClean="0">
                            <a:latin typeface="Cambria Math" panose="02040503050406030204" pitchFamily="18" charset="0"/>
                          </a:rPr>
                          <m:t>𝑖</m:t>
                        </m:r>
                      </m:sub>
                    </m:sSub>
                  </m:oMath>
                </a14:m>
                <a:r>
                  <a:rPr lang="en-US" altLang="zh-CN" dirty="0"/>
                  <a:t>.</a:t>
                </a:r>
                <a:endParaRPr lang="en-US" altLang="zh-CN" dirty="0"/>
              </a:p>
              <a:p>
                <a:pPr lvl="3"/>
                <a:r>
                  <a:rPr lang="zh-CN" altLang="en-US"/>
                  <a:t>对这条直线计算</a:t>
                </a:r>
                <a14:m>
                  <m:oMath xmlns:m="http://schemas.openxmlformats.org/officeDocument/2006/math">
                    <m:r>
                      <a:rPr lang="en-US" altLang="zh-CN" i="1" dirty="0" smtClean="0">
                        <a:latin typeface="Cambria Math" panose="02040503050406030204" pitchFamily="18" charset="0"/>
                      </a:rPr>
                      <m:t>𝑟</m:t>
                    </m:r>
                  </m:oMath>
                </a14:m>
                <a:endParaRPr lang="en-US" altLang="zh-CN" dirty="0"/>
              </a:p>
              <a:p>
                <a:pPr lvl="3"/>
                <a:r>
                  <a:rPr lang="zh-CN" altLang="en-US"/>
                  <a:t>增加</a:t>
                </a:r>
                <a:r>
                  <a:rPr lang="en-US" altLang="zh-CN"/>
                  <a:t> </a:t>
                </a:r>
                <a14:m>
                  <m:oMath xmlns:m="http://schemas.openxmlformats.org/officeDocument/2006/math">
                    <m:r>
                      <a:rPr lang="en-US" altLang="zh-CN" i="1" dirty="0" smtClean="0">
                        <a:latin typeface="Cambria Math" panose="02040503050406030204" pitchFamily="18" charset="0"/>
                      </a:rPr>
                      <m:t>𝐴</m:t>
                    </m:r>
                    <m:d>
                      <m:dPr>
                        <m:begChr m:val="["/>
                        <m:endChr m:val="]"/>
                        <m:ctrlPr>
                          <a:rPr lang="en-US" altLang="zh-CN" i="1" dirty="0" smtClean="0">
                            <a:latin typeface="Cambria Math" panose="02040503050406030204" pitchFamily="18" charset="0"/>
                          </a:rPr>
                        </m:ctrlPr>
                      </m:dPr>
                      <m:e>
                        <m:r>
                          <a:rPr lang="en-US" altLang="zh-CN" i="1" dirty="0" smtClean="0">
                            <a:latin typeface="Cambria Math" panose="02040503050406030204" pitchFamily="18" charset="0"/>
                          </a:rPr>
                          <m:t>𝑟</m:t>
                        </m:r>
                        <m:r>
                          <a:rPr lang="en-US" altLang="zh-CN" i="1" dirty="0" smtClean="0">
                            <a:latin typeface="Cambria Math" panose="02040503050406030204" pitchFamily="18" charset="0"/>
                          </a:rPr>
                          <m:t>, </m:t>
                        </m:r>
                        <m:r>
                          <a:rPr lang="en-US" altLang="zh-CN" b="0" i="1" dirty="0" smtClean="0">
                            <a:latin typeface="Cambria Math" panose="02040503050406030204" pitchFamily="18" charset="0"/>
                          </a:rPr>
                          <m:t>𝜃</m:t>
                        </m:r>
                      </m:e>
                    </m:d>
                  </m:oMath>
                </a14:m>
                <a:r>
                  <a:rPr lang="en-US" altLang="zh-CN" dirty="0"/>
                  <a:t> </a:t>
                </a:r>
                <a:r>
                  <a:rPr lang="zh-CN" altLang="en-US" dirty="0"/>
                  <a:t>的计数</a:t>
                </a:r>
                <a:endParaRPr lang="en-US" altLang="zh-CN" dirty="0"/>
              </a:p>
              <a:p>
                <a:pPr lvl="2"/>
                <a14:m>
                  <m:oMath xmlns:m="http://schemas.openxmlformats.org/officeDocument/2006/math">
                    <m:r>
                      <a:rPr lang="en-US" altLang="zh-CN" sz="2200" i="1" dirty="0">
                        <a:latin typeface="Cambria Math" panose="02040503050406030204" pitchFamily="18" charset="0"/>
                      </a:rPr>
                      <m:t>𝐴</m:t>
                    </m:r>
                    <m:r>
                      <a:rPr lang="en-US" altLang="zh-CN" sz="2200" i="1" dirty="0">
                        <a:latin typeface="Cambria Math" panose="02040503050406030204" pitchFamily="18" charset="0"/>
                      </a:rPr>
                      <m:t> </m:t>
                    </m:r>
                  </m:oMath>
                </a14:m>
                <a:r>
                  <a:rPr lang="zh-CN" altLang="en-US" sz="2200"/>
                  <a:t>中超过某个计数（或前</a:t>
                </a:r>
                <a14:m>
                  <m:oMath xmlns:m="http://schemas.openxmlformats.org/officeDocument/2006/math">
                    <m:r>
                      <a:rPr lang="en-US" altLang="zh-CN" sz="2200" i="1" smtClean="0">
                        <a:latin typeface="Cambria Math" panose="02040503050406030204" pitchFamily="18" charset="0"/>
                      </a:rPr>
                      <m:t>𝐾</m:t>
                    </m:r>
                  </m:oMath>
                </a14:m>
                <a:r>
                  <a:rPr lang="zh-CN" altLang="en-US" sz="2200"/>
                  <a:t>个最大值）的位置对应图像中最明显的直线</a:t>
                </a:r>
                <a:endParaRPr lang="en-US" altLang="zh-CN" sz="2200" dirty="0"/>
              </a:p>
              <a:p>
                <a:pPr lvl="2"/>
                <a:r>
                  <a:rPr lang="zh-CN" altLang="en-US" sz="2200">
                    <a:solidFill>
                      <a:srgbClr val="0066FF"/>
                    </a:solidFill>
                  </a:rPr>
                  <a:t>这个算法的复杂度是多少</a:t>
                </a:r>
                <a:r>
                  <a:rPr lang="en-US" altLang="zh-CN" sz="2200">
                    <a:solidFill>
                      <a:srgbClr val="0066FF"/>
                    </a:solidFill>
                  </a:rPr>
                  <a:t>?  </a:t>
                </a:r>
                <a14:m>
                  <m:oMath xmlns:m="http://schemas.openxmlformats.org/officeDocument/2006/math">
                    <m:d>
                      <m:dPr>
                        <m:begChr m:val="|"/>
                        <m:endChr m:val="|"/>
                        <m:ctrlPr>
                          <a:rPr lang="en-US" altLang="zh-CN" sz="2200" b="0" i="1" smtClean="0">
                            <a:latin typeface="Cambria Math" panose="02040503050406030204" pitchFamily="18" charset="0"/>
                          </a:rPr>
                        </m:ctrlPr>
                      </m:dPr>
                      <m:e>
                        <m:r>
                          <a:rPr lang="en-US" altLang="zh-CN" sz="2200" b="0" i="1" smtClean="0">
                            <a:latin typeface="Cambria Math" panose="02040503050406030204" pitchFamily="18" charset="0"/>
                          </a:rPr>
                          <m:t>𝑃</m:t>
                        </m:r>
                      </m:e>
                    </m:d>
                    <m:r>
                      <a:rPr lang="en-US" altLang="zh-CN" sz="2200" b="0" i="1" smtClean="0">
                        <a:latin typeface="Cambria Math" panose="02040503050406030204" pitchFamily="18" charset="0"/>
                        <a:ea typeface="Cambria Math" panose="02040503050406030204" pitchFamily="18" charset="0"/>
                      </a:rPr>
                      <m:t>×</m:t>
                    </m:r>
                    <m:d>
                      <m:dPr>
                        <m:begChr m:val="|"/>
                        <m:endChr m:val="|"/>
                        <m:ctrlPr>
                          <a:rPr lang="en-US" altLang="zh-CN" sz="2200" b="0" i="1" smtClean="0">
                            <a:latin typeface="Cambria Math" panose="02040503050406030204" pitchFamily="18" charset="0"/>
                            <a:ea typeface="Cambria Math" panose="02040503050406030204" pitchFamily="18" charset="0"/>
                          </a:rPr>
                        </m:ctrlPr>
                      </m:dPr>
                      <m:e>
                        <m:r>
                          <a:rPr lang="en-US" altLang="zh-CN" sz="2200" b="0" i="1" smtClean="0">
                            <a:latin typeface="Cambria Math" panose="02040503050406030204" pitchFamily="18" charset="0"/>
                            <a:ea typeface="Cambria Math" panose="02040503050406030204" pitchFamily="18" charset="0"/>
                          </a:rPr>
                          <m:t>𝑄</m:t>
                        </m:r>
                      </m:e>
                    </m:d>
                  </m:oMath>
                </a14:m>
                <a:endParaRPr lang="en-US" altLang="zh-CN" sz="2200" dirty="0"/>
              </a:p>
              <a:p>
                <a:pPr lvl="2"/>
                <a:r>
                  <a:rPr lang="zh-CN" altLang="en-US" sz="2000"/>
                  <a:t>由于</a:t>
                </a:r>
                <a14:m>
                  <m:oMath xmlns:m="http://schemas.openxmlformats.org/officeDocument/2006/math">
                    <m:r>
                      <a:rPr lang="en-US" altLang="zh-CN" sz="2000" i="1" dirty="0" smtClean="0">
                        <a:latin typeface="Cambria Math" panose="02040503050406030204" pitchFamily="18" charset="0"/>
                      </a:rPr>
                      <m:t>𝑄</m:t>
                    </m:r>
                  </m:oMath>
                </a14:m>
                <a:r>
                  <a:rPr lang="en-US" altLang="zh-CN" sz="2000" dirty="0"/>
                  <a:t> </a:t>
                </a:r>
                <a:r>
                  <a:rPr lang="zh-CN" altLang="en-US" sz="2000"/>
                  <a:t>是我们定义的常量</a:t>
                </a:r>
                <a:r>
                  <a:rPr lang="en-US" altLang="zh-CN" sz="2000"/>
                  <a:t>, </a:t>
                </a:r>
                <a:r>
                  <a:rPr lang="zh-CN" altLang="en-US" sz="2000"/>
                  <a:t>可以认为这个算法的复杂度是</a:t>
                </a:r>
                <a:r>
                  <a:rPr lang="en-US" altLang="zh-CN" sz="2000"/>
                  <a:t> </a:t>
                </a:r>
                <a14:m>
                  <m:oMath xmlns:m="http://schemas.openxmlformats.org/officeDocument/2006/math">
                    <m:r>
                      <a:rPr lang="en-US" altLang="zh-CN" sz="2000" i="1" dirty="0" smtClean="0">
                        <a:latin typeface="Cambria Math" panose="02040503050406030204" pitchFamily="18" charset="0"/>
                      </a:rPr>
                      <m:t>|</m:t>
                    </m:r>
                    <m:r>
                      <a:rPr lang="en-US" altLang="zh-CN" sz="2000" i="1" dirty="0" smtClean="0">
                        <a:latin typeface="Cambria Math" panose="02040503050406030204" pitchFamily="18" charset="0"/>
                      </a:rPr>
                      <m:t>𝑃</m:t>
                    </m:r>
                    <m:r>
                      <a:rPr lang="en-US" altLang="zh-CN" sz="2000" i="1" dirty="0" smtClean="0">
                        <a:latin typeface="Cambria Math" panose="02040503050406030204" pitchFamily="18" charset="0"/>
                      </a:rPr>
                      <m:t>|</m:t>
                    </m:r>
                  </m:oMath>
                </a14:m>
                <a:r>
                  <a:rPr lang="en-US" altLang="zh-CN" sz="2000" dirty="0"/>
                  <a:t>.</a:t>
                </a:r>
                <a:endParaRPr lang="en-US" altLang="zh-CN" sz="2000" dirty="0"/>
              </a:p>
              <a:p>
                <a:pPr lvl="2"/>
                <a:endParaRPr lang="en-US" altLang="zh-CN" sz="2000"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374848" y="1052736"/>
                <a:ext cx="8661648" cy="5256584"/>
              </a:xfrm>
              <a:blipFill rotWithShape="1">
                <a:blip r:embed="rId1"/>
                <a:stretch>
                  <a:fillRect l="-2" t="-10" r="5" b="-1728"/>
                </a:stretch>
              </a:blipFill>
            </p:spPr>
            <p:txBody>
              <a:bodyPr/>
              <a:lstStyle/>
              <a:p>
                <a:r>
                  <a:rPr lang="zh-CN" altLang="en-US">
                    <a:noFill/>
                  </a:rPr>
                  <a:t> </a:t>
                </a:r>
              </a:p>
            </p:txBody>
          </p:sp>
        </mc:Fallback>
      </mc:AlternateContent>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2.</a:t>
            </a:r>
            <a:r>
              <a:rPr lang="zh-CN" altLang="en-US"/>
              <a:t>点、线和边缘检测</a:t>
            </a:r>
            <a:endParaRPr lang="zh-CN" altLang="en-US" dirty="0"/>
          </a:p>
        </p:txBody>
      </p:sp>
      <p:sp>
        <p:nvSpPr>
          <p:cNvPr id="3" name="内容占位符 2"/>
          <p:cNvSpPr>
            <a:spLocks noGrp="1"/>
          </p:cNvSpPr>
          <p:nvPr>
            <p:ph idx="1"/>
          </p:nvPr>
        </p:nvSpPr>
        <p:spPr>
          <a:xfrm>
            <a:off x="374848" y="1052736"/>
            <a:ext cx="8661648" cy="5256584"/>
          </a:xfrm>
        </p:spPr>
        <p:txBody>
          <a:bodyPr>
            <a:normAutofit/>
          </a:bodyPr>
          <a:lstStyle/>
          <a:p>
            <a:r>
              <a:rPr lang="en-US" altLang="zh-CN" dirty="0">
                <a:solidFill>
                  <a:srgbClr val="0066FF"/>
                </a:solidFill>
              </a:rPr>
              <a:t>Hough Transform</a:t>
            </a:r>
            <a:r>
              <a:rPr lang="zh-CN" altLang="en-US" dirty="0">
                <a:solidFill>
                  <a:srgbClr val="0066FF"/>
                </a:solidFill>
              </a:rPr>
              <a:t>（哈夫变换或霍夫变换）</a:t>
            </a:r>
            <a:endParaRPr lang="en-US" altLang="zh-CN" dirty="0">
              <a:solidFill>
                <a:srgbClr val="0066FF"/>
              </a:solidFill>
            </a:endParaRPr>
          </a:p>
          <a:p>
            <a:pPr lvl="2"/>
            <a:endParaRPr lang="en-US" altLang="zh-CN" sz="2000" dirty="0"/>
          </a:p>
        </p:txBody>
      </p:sp>
      <p:pic>
        <p:nvPicPr>
          <p:cNvPr id="4" name="Picture 5"/>
          <p:cNvPicPr>
            <a:picLocks noChangeAspect="1" noChangeArrowheads="1"/>
          </p:cNvPicPr>
          <p:nvPr/>
        </p:nvPicPr>
        <p:blipFill rotWithShape="1">
          <a:blip r:embed="rId1">
            <a:extLst>
              <a:ext uri="{28A0092B-C50C-407E-A947-70E740481C1C}">
                <a14:useLocalDpi xmlns:a14="http://schemas.microsoft.com/office/drawing/2010/main" val="0"/>
              </a:ext>
            </a:extLst>
          </a:blip>
          <a:srcRect t="33450"/>
          <a:stretch>
            <a:fillRect/>
          </a:stretch>
        </p:blipFill>
        <p:spPr bwMode="auto">
          <a:xfrm>
            <a:off x="2483768" y="1844824"/>
            <a:ext cx="5207000" cy="395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p:cNvPicPr>
            <a:picLocks noChangeAspect="1" noChangeArrowheads="1"/>
          </p:cNvPicPr>
          <p:nvPr/>
        </p:nvPicPr>
        <p:blipFill rotWithShape="1">
          <a:blip r:embed="rId1">
            <a:extLst>
              <a:ext uri="{28A0092B-C50C-407E-A947-70E740481C1C}">
                <a14:useLocalDpi xmlns:a14="http://schemas.microsoft.com/office/drawing/2010/main" val="0"/>
              </a:ext>
            </a:extLst>
          </a:blip>
          <a:srcRect l="35402" r="24207" b="66235"/>
          <a:stretch>
            <a:fillRect/>
          </a:stretch>
        </p:blipFill>
        <p:spPr bwMode="auto">
          <a:xfrm>
            <a:off x="539552" y="2564904"/>
            <a:ext cx="2103121" cy="2005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4372" y="1988840"/>
            <a:ext cx="1275480" cy="2271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直接箭头连接符 7"/>
          <p:cNvCxnSpPr/>
          <p:nvPr/>
        </p:nvCxnSpPr>
        <p:spPr>
          <a:xfrm>
            <a:off x="467544" y="2420888"/>
            <a:ext cx="0" cy="136815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467544" y="2420888"/>
            <a:ext cx="144016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文本框 10"/>
              <p:cNvSpPr txBox="1"/>
              <p:nvPr/>
            </p:nvSpPr>
            <p:spPr>
              <a:xfrm>
                <a:off x="99797" y="3681028"/>
                <a:ext cx="426399" cy="46166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𝑥</m:t>
                      </m:r>
                    </m:oMath>
                  </m:oMathPara>
                </a14:m>
                <a:endParaRPr lang="zh-CN" altLang="en-US" sz="2400" dirty="0"/>
              </a:p>
            </p:txBody>
          </p:sp>
        </mc:Choice>
        <mc:Fallback>
          <p:sp>
            <p:nvSpPr>
              <p:cNvPr id="11" name="文本框 10"/>
              <p:cNvSpPr txBox="1">
                <a:spLocks noRot="1" noChangeAspect="1" noMove="1" noResize="1" noEditPoints="1" noAdjustHandles="1" noChangeArrowheads="1" noChangeShapeType="1" noTextEdit="1"/>
              </p:cNvSpPr>
              <p:nvPr/>
            </p:nvSpPr>
            <p:spPr>
              <a:xfrm>
                <a:off x="99797" y="3681028"/>
                <a:ext cx="426399" cy="461665"/>
              </a:xfrm>
              <a:prstGeom prst="rect">
                <a:avLst/>
              </a:prstGeom>
              <a:blipFill rotWithShape="1">
                <a:blip r:embed="rId3"/>
                <a:stretch>
                  <a:fillRect l="-24" t="-123" r="98" b="12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p:cNvSpPr txBox="1"/>
              <p:nvPr/>
            </p:nvSpPr>
            <p:spPr>
              <a:xfrm>
                <a:off x="1903218" y="2001011"/>
                <a:ext cx="430374" cy="46166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𝑦</m:t>
                      </m:r>
                    </m:oMath>
                  </m:oMathPara>
                </a14:m>
                <a:endParaRPr lang="zh-CN" altLang="en-US" sz="2400" dirty="0"/>
              </a:p>
            </p:txBody>
          </p:sp>
        </mc:Choice>
        <mc:Fallback>
          <p:sp>
            <p:nvSpPr>
              <p:cNvPr id="12" name="文本框 11"/>
              <p:cNvSpPr txBox="1">
                <a:spLocks noRot="1" noChangeAspect="1" noMove="1" noResize="1" noEditPoints="1" noAdjustHandles="1" noChangeArrowheads="1" noChangeShapeType="1" noTextEdit="1"/>
              </p:cNvSpPr>
              <p:nvPr/>
            </p:nvSpPr>
            <p:spPr>
              <a:xfrm>
                <a:off x="1903218" y="2001011"/>
                <a:ext cx="430374" cy="461665"/>
              </a:xfrm>
              <a:prstGeom prst="rect">
                <a:avLst/>
              </a:prstGeom>
              <a:blipFill rotWithShape="1">
                <a:blip r:embed="rId4"/>
                <a:stretch>
                  <a:fillRect l="-29" t="-27" r="140" b="3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323528" y="5157192"/>
                <a:ext cx="2840008" cy="75129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𝑟</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𝑥</m:t>
                      </m:r>
                      <m:func>
                        <m:funcPr>
                          <m:ctrlPr>
                            <a:rPr kumimoji="1" lang="en-US" altLang="zh-CN" b="0" i="1" smtClean="0">
                              <a:latin typeface="Cambria Math" panose="02040503050406030204" pitchFamily="18" charset="0"/>
                            </a:rPr>
                          </m:ctrlPr>
                        </m:funcPr>
                        <m:fName>
                          <m:r>
                            <m:rPr>
                              <m:sty m:val="p"/>
                            </m:rPr>
                            <a:rPr kumimoji="1" lang="en-US" altLang="zh-CN" b="0" i="0" smtClean="0">
                              <a:latin typeface="Cambria Math" panose="02040503050406030204" pitchFamily="18" charset="0"/>
                            </a:rPr>
                            <m:t>cos</m:t>
                          </m:r>
                        </m:fName>
                        <m:e>
                          <m:r>
                            <a:rPr kumimoji="1" lang="en-US" altLang="zh-CN" i="1">
                              <a:latin typeface="Cambria Math" panose="02040503050406030204" pitchFamily="18" charset="0"/>
                              <a:ea typeface="Cambria Math" panose="02040503050406030204" pitchFamily="18" charset="0"/>
                            </a:rPr>
                            <m:t>𝜃</m:t>
                          </m:r>
                        </m:e>
                      </m:func>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𝑦</m:t>
                      </m:r>
                      <m:func>
                        <m:funcPr>
                          <m:ctrlPr>
                            <a:rPr kumimoji="1" lang="en-US" altLang="zh-CN" b="0" i="1" smtClean="0">
                              <a:latin typeface="Cambria Math" panose="02040503050406030204" pitchFamily="18" charset="0"/>
                            </a:rPr>
                          </m:ctrlPr>
                        </m:funcPr>
                        <m:fName>
                          <m:r>
                            <m:rPr>
                              <m:sty m:val="p"/>
                            </m:rPr>
                            <a:rPr kumimoji="1" lang="en-US" altLang="zh-CN" b="0" i="0" smtClean="0">
                              <a:latin typeface="Cambria Math" panose="02040503050406030204" pitchFamily="18" charset="0"/>
                            </a:rPr>
                            <m:t>sin</m:t>
                          </m:r>
                        </m:fName>
                        <m:e>
                          <m:r>
                            <a:rPr kumimoji="1" lang="en-US" altLang="zh-CN" b="0" i="1" smtClean="0">
                              <a:latin typeface="Cambria Math" panose="02040503050406030204" pitchFamily="18" charset="0"/>
                              <a:ea typeface="Cambria Math" panose="02040503050406030204" pitchFamily="18" charset="0"/>
                            </a:rPr>
                            <m:t>𝜃</m:t>
                          </m:r>
                        </m:e>
                      </m:func>
                    </m:oMath>
                    <m:oMath xmlns:m="http://schemas.openxmlformats.org/officeDocument/2006/math">
                      <m:r>
                        <a:rPr kumimoji="1" lang="en-US" altLang="zh-CN" b="0" i="1" smtClean="0">
                          <a:latin typeface="Cambria Math" panose="02040503050406030204" pitchFamily="18" charset="0"/>
                        </a:rPr>
                        <m:t>=</m:t>
                      </m:r>
                      <m:rad>
                        <m:radPr>
                          <m:degHide m:val="on"/>
                          <m:ctrlPr>
                            <a:rPr kumimoji="1" lang="en-US" altLang="zh-CN" b="0" i="1" smtClean="0">
                              <a:latin typeface="Cambria Math" panose="02040503050406030204" pitchFamily="18" charset="0"/>
                            </a:rPr>
                          </m:ctrlPr>
                        </m:radPr>
                        <m:deg/>
                        <m:e>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𝑥</m:t>
                              </m:r>
                            </m:e>
                            <m:sup>
                              <m:r>
                                <a:rPr kumimoji="1" lang="en-US" altLang="zh-CN" b="0" i="1" smtClean="0">
                                  <a:latin typeface="Cambria Math" panose="02040503050406030204" pitchFamily="18" charset="0"/>
                                </a:rPr>
                                <m:t>2</m:t>
                              </m:r>
                            </m:sup>
                          </m:sSup>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𝑦</m:t>
                              </m:r>
                            </m:e>
                            <m:sup>
                              <m:r>
                                <a:rPr kumimoji="1" lang="en-US" altLang="zh-CN" b="0" i="1" smtClean="0">
                                  <a:latin typeface="Cambria Math" panose="02040503050406030204" pitchFamily="18" charset="0"/>
                                </a:rPr>
                                <m:t>2</m:t>
                              </m:r>
                            </m:sup>
                          </m:sSup>
                        </m:e>
                      </m:rad>
                      <m:func>
                        <m:funcPr>
                          <m:ctrlPr>
                            <a:rPr kumimoji="1" lang="en-US" altLang="zh-CN" b="0" i="1" smtClean="0">
                              <a:latin typeface="Cambria Math" panose="02040503050406030204" pitchFamily="18" charset="0"/>
                            </a:rPr>
                          </m:ctrlPr>
                        </m:funcPr>
                        <m:fName>
                          <m:r>
                            <m:rPr>
                              <m:sty m:val="p"/>
                            </m:rPr>
                            <a:rPr kumimoji="1" lang="en-US" altLang="zh-CN" b="0" i="0" smtClean="0">
                              <a:latin typeface="Cambria Math" panose="02040503050406030204" pitchFamily="18" charset="0"/>
                            </a:rPr>
                            <m:t>sin</m:t>
                          </m:r>
                        </m:fName>
                        <m:e>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𝜃</m:t>
                              </m:r>
                              <m:r>
                                <a:rPr kumimoji="1" lang="en-US" altLang="zh-CN" b="0" i="1" smtClean="0">
                                  <a:latin typeface="Cambria Math" panose="02040503050406030204" pitchFamily="18" charset="0"/>
                                  <a:ea typeface="Cambria Math" panose="02040503050406030204" pitchFamily="18" charset="0"/>
                                </a:rPr>
                                <m:t>+</m:t>
                              </m:r>
                              <m:func>
                                <m:funcPr>
                                  <m:ctrlPr>
                                    <a:rPr kumimoji="1" lang="zh-CN" altLang="en-US" b="0" i="1" smtClean="0">
                                      <a:latin typeface="Cambria Math" panose="02040503050406030204" pitchFamily="18" charset="0"/>
                                      <a:ea typeface="Cambria Math" panose="02040503050406030204" pitchFamily="18" charset="0"/>
                                    </a:rPr>
                                  </m:ctrlPr>
                                </m:funcPr>
                                <m:fName>
                                  <m:r>
                                    <m:rPr>
                                      <m:sty m:val="p"/>
                                    </m:rPr>
                                    <a:rPr kumimoji="1" lang="en-US" altLang="zh-CN" b="0" i="0" smtClean="0">
                                      <a:latin typeface="Cambria Math" panose="02040503050406030204" pitchFamily="18" charset="0"/>
                                      <a:ea typeface="Cambria Math" panose="02040503050406030204" pitchFamily="18" charset="0"/>
                                    </a:rPr>
                                    <m:t>atan</m:t>
                                  </m:r>
                                </m:fName>
                                <m:e>
                                  <m:f>
                                    <m:fPr>
                                      <m:ctrlPr>
                                        <a:rPr kumimoji="1" lang="en-US" altLang="zh-CN" b="0" i="1" smtClean="0">
                                          <a:latin typeface="Cambria Math" panose="02040503050406030204" pitchFamily="18" charset="0"/>
                                          <a:ea typeface="Cambria Math" panose="02040503050406030204" pitchFamily="18" charset="0"/>
                                        </a:rPr>
                                      </m:ctrlPr>
                                    </m:fPr>
                                    <m:num>
                                      <m:r>
                                        <a:rPr kumimoji="1" lang="en-US" altLang="zh-CN" b="0" i="1" smtClean="0">
                                          <a:latin typeface="Cambria Math" panose="02040503050406030204" pitchFamily="18" charset="0"/>
                                          <a:ea typeface="Cambria Math" panose="02040503050406030204" pitchFamily="18" charset="0"/>
                                        </a:rPr>
                                        <m:t>𝑦</m:t>
                                      </m:r>
                                    </m:num>
                                    <m:den>
                                      <m:r>
                                        <a:rPr kumimoji="1" lang="en-US" altLang="zh-CN" b="0" i="1" smtClean="0">
                                          <a:latin typeface="Cambria Math" panose="02040503050406030204" pitchFamily="18" charset="0"/>
                                          <a:ea typeface="Cambria Math" panose="02040503050406030204" pitchFamily="18" charset="0"/>
                                        </a:rPr>
                                        <m:t>𝑥</m:t>
                                      </m:r>
                                    </m:den>
                                  </m:f>
                                </m:e>
                              </m:func>
                            </m:e>
                          </m:d>
                        </m:e>
                      </m:func>
                    </m:oMath>
                  </m:oMathPara>
                </a14:m>
                <a:endParaRPr kumimoji="1" lang="zh-CN" altLang="en-US" dirty="0"/>
              </a:p>
            </p:txBody>
          </p:sp>
        </mc:Choice>
        <mc:Fallback>
          <p:sp>
            <p:nvSpPr>
              <p:cNvPr id="7" name="文本框 6"/>
              <p:cNvSpPr txBox="1">
                <a:spLocks noRot="1" noChangeAspect="1" noMove="1" noResize="1" noEditPoints="1" noAdjustHandles="1" noChangeArrowheads="1" noChangeShapeType="1" noTextEdit="1"/>
              </p:cNvSpPr>
              <p:nvPr/>
            </p:nvSpPr>
            <p:spPr>
              <a:xfrm>
                <a:off x="323528" y="5157192"/>
                <a:ext cx="2840008" cy="751296"/>
              </a:xfrm>
              <a:prstGeom prst="rect">
                <a:avLst/>
              </a:prstGeom>
              <a:blipFill rotWithShape="1">
                <a:blip r:embed="rId5"/>
                <a:stretch>
                  <a:fillRect l="-11" t="-48" r="21" b="60"/>
                </a:stretch>
              </a:blipFill>
            </p:spPr>
            <p:txBody>
              <a:bodyPr/>
              <a:lstStyle/>
              <a:p>
                <a:r>
                  <a:rPr lang="zh-CN" altLang="en-US">
                    <a:noFill/>
                  </a:rPr>
                  <a:t> </a:t>
                </a:r>
              </a:p>
            </p:txBody>
          </p:sp>
        </mc:Fallback>
      </mc:AlternateContent>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2.</a:t>
            </a:r>
            <a:r>
              <a:rPr lang="zh-CN" altLang="en-US"/>
              <a:t>点、线和边缘检测</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74848" y="1052736"/>
                <a:ext cx="8661648" cy="5256584"/>
              </a:xfrm>
            </p:spPr>
            <p:txBody>
              <a:bodyPr>
                <a:normAutofit/>
              </a:bodyPr>
              <a:lstStyle/>
              <a:p>
                <a:r>
                  <a:rPr lang="en-US" altLang="zh-CN" dirty="0">
                    <a:solidFill>
                      <a:srgbClr val="0066FF"/>
                    </a:solidFill>
                  </a:rPr>
                  <a:t>Hough Transform</a:t>
                </a:r>
                <a:r>
                  <a:rPr lang="zh-CN" altLang="en-US" dirty="0">
                    <a:solidFill>
                      <a:srgbClr val="0066FF"/>
                    </a:solidFill>
                  </a:rPr>
                  <a:t>（哈夫变换或霍夫变换）</a:t>
                </a:r>
                <a:endParaRPr lang="en-US" altLang="zh-CN" dirty="0">
                  <a:solidFill>
                    <a:srgbClr val="0066FF"/>
                  </a:solidFill>
                </a:endParaRPr>
              </a:p>
              <a:p>
                <a:pPr marL="457200" lvl="1" indent="0">
                  <a:buNone/>
                </a:pPr>
                <a14:m>
                  <m:oMath xmlns:m="http://schemas.openxmlformats.org/officeDocument/2006/math">
                    <m:r>
                      <a:rPr lang="en-US" altLang="zh-CN" sz="2600" i="1" dirty="0" smtClean="0">
                        <a:latin typeface="Cambria Math" panose="02040503050406030204" pitchFamily="18" charset="0"/>
                      </a:rPr>
                      <m:t>𝑦</m:t>
                    </m:r>
                    <m:r>
                      <a:rPr lang="en-US" altLang="zh-CN" sz="2600" i="1" dirty="0" smtClean="0">
                        <a:latin typeface="Cambria Math" panose="02040503050406030204" pitchFamily="18" charset="0"/>
                      </a:rPr>
                      <m:t> = </m:t>
                    </m:r>
                    <m:r>
                      <a:rPr lang="en-US" altLang="zh-CN" sz="2600" i="1" dirty="0" smtClean="0">
                        <a:latin typeface="Cambria Math" panose="02040503050406030204" pitchFamily="18" charset="0"/>
                      </a:rPr>
                      <m:t>𝑎𝑥</m:t>
                    </m:r>
                    <m:r>
                      <a:rPr lang="en-US" altLang="zh-CN" sz="2600" i="1" dirty="0" smtClean="0">
                        <a:latin typeface="Cambria Math" panose="02040503050406030204" pitchFamily="18" charset="0"/>
                      </a:rPr>
                      <m:t> + </m:t>
                    </m:r>
                    <m:r>
                      <a:rPr lang="en-US" altLang="zh-CN" sz="2600" i="1" dirty="0" smtClean="0">
                        <a:latin typeface="Cambria Math" panose="02040503050406030204" pitchFamily="18" charset="0"/>
                      </a:rPr>
                      <m:t>𝑏</m:t>
                    </m:r>
                    <m:r>
                      <a:rPr lang="en-US" altLang="zh-CN" sz="2600" i="1" dirty="0" smtClean="0">
                        <a:latin typeface="Cambria Math" panose="02040503050406030204" pitchFamily="18" charset="0"/>
                      </a:rPr>
                      <m:t> </m:t>
                    </m:r>
                  </m:oMath>
                </a14:m>
                <a:r>
                  <a:rPr lang="zh-CN" altLang="en-US" sz="2600"/>
                  <a:t>可以写成</a:t>
                </a:r>
                <a:r>
                  <a:rPr lang="en-US" altLang="zh-CN" sz="2600"/>
                  <a:t> </a:t>
                </a:r>
                <a14:m>
                  <m:oMath xmlns:m="http://schemas.openxmlformats.org/officeDocument/2006/math">
                    <m:r>
                      <a:rPr lang="en-US" altLang="zh-CN" sz="2600" i="1" dirty="0" smtClean="0">
                        <a:latin typeface="Cambria Math" panose="02040503050406030204" pitchFamily="18" charset="0"/>
                      </a:rPr>
                      <m:t>𝑎𝑥</m:t>
                    </m:r>
                    <m:r>
                      <a:rPr lang="en-US" altLang="zh-CN" sz="2600" i="1" dirty="0" smtClean="0">
                        <a:latin typeface="Cambria Math" panose="02040503050406030204" pitchFamily="18" charset="0"/>
                      </a:rPr>
                      <m:t> + </m:t>
                    </m:r>
                    <m:r>
                      <a:rPr lang="en-US" altLang="zh-CN" sz="2600" i="1" dirty="0" smtClean="0">
                        <a:latin typeface="Cambria Math" panose="02040503050406030204" pitchFamily="18" charset="0"/>
                      </a:rPr>
                      <m:t>𝑏</m:t>
                    </m:r>
                    <m:r>
                      <a:rPr lang="en-US" altLang="zh-CN" sz="2600" i="1" dirty="0" smtClean="0">
                        <a:latin typeface="Cambria Math" panose="02040503050406030204" pitchFamily="18" charset="0"/>
                      </a:rPr>
                      <m:t> − </m:t>
                    </m:r>
                    <m:r>
                      <a:rPr lang="en-US" altLang="zh-CN" sz="2600" i="1" dirty="0" smtClean="0">
                        <a:latin typeface="Cambria Math" panose="02040503050406030204" pitchFamily="18" charset="0"/>
                      </a:rPr>
                      <m:t>𝑦</m:t>
                    </m:r>
                    <m:r>
                      <a:rPr lang="en-US" altLang="zh-CN" sz="2600" i="1" dirty="0" smtClean="0">
                        <a:latin typeface="Cambria Math" panose="02040503050406030204" pitchFamily="18" charset="0"/>
                      </a:rPr>
                      <m:t> = </m:t>
                    </m:r>
                    <m:r>
                      <a:rPr lang="en-US" altLang="zh-CN" sz="2600" i="1" dirty="0" smtClean="0">
                        <a:latin typeface="Cambria Math" panose="02040503050406030204" pitchFamily="18" charset="0"/>
                      </a:rPr>
                      <m:t>0</m:t>
                    </m:r>
                  </m:oMath>
                </a14:m>
                <a:endParaRPr lang="en-US" altLang="zh-CN" sz="2600" dirty="0"/>
              </a:p>
              <a:p>
                <a:pPr marL="457200" lvl="1" indent="0">
                  <a:buNone/>
                </a:pPr>
                <a:r>
                  <a:rPr lang="zh-CN" altLang="en-US" sz="2600"/>
                  <a:t>一般形式</a:t>
                </a:r>
                <a:r>
                  <a:rPr lang="en-US" altLang="zh-CN" sz="2600"/>
                  <a:t>, </a:t>
                </a:r>
                <a14:m>
                  <m:oMath xmlns:m="http://schemas.openxmlformats.org/officeDocument/2006/math">
                    <m:r>
                      <a:rPr lang="en-US" altLang="zh-CN" sz="2600" i="1" dirty="0" smtClean="0">
                        <a:latin typeface="Cambria Math" panose="02040503050406030204" pitchFamily="18" charset="0"/>
                      </a:rPr>
                      <m:t>𝑓</m:t>
                    </m:r>
                    <m:r>
                      <a:rPr lang="en-US" altLang="zh-CN" sz="2600" i="1" dirty="0" smtClean="0">
                        <a:latin typeface="Cambria Math" panose="02040503050406030204" pitchFamily="18" charset="0"/>
                      </a:rPr>
                      <m:t>(</m:t>
                    </m:r>
                    <m:r>
                      <a:rPr lang="en-US" altLang="zh-CN" sz="2600" b="1" i="0" dirty="0" smtClean="0">
                        <a:latin typeface="Cambria Math" panose="02040503050406030204" pitchFamily="18" charset="0"/>
                      </a:rPr>
                      <m:t>𝐱</m:t>
                    </m:r>
                    <m:r>
                      <a:rPr lang="en-US" altLang="zh-CN" sz="2600" i="1" dirty="0" err="1">
                        <a:latin typeface="Cambria Math" panose="02040503050406030204" pitchFamily="18" charset="0"/>
                      </a:rPr>
                      <m:t>,</m:t>
                    </m:r>
                    <m:r>
                      <a:rPr lang="en-US" altLang="zh-CN" sz="2600" b="1" i="0" dirty="0" smtClean="0">
                        <a:latin typeface="Cambria Math" panose="02040503050406030204" pitchFamily="18" charset="0"/>
                      </a:rPr>
                      <m:t>𝐚</m:t>
                    </m:r>
                    <m:r>
                      <a:rPr lang="en-US" altLang="zh-CN" sz="2600" i="1" dirty="0">
                        <a:latin typeface="Cambria Math" panose="02040503050406030204" pitchFamily="18" charset="0"/>
                      </a:rPr>
                      <m:t>)=</m:t>
                    </m:r>
                    <m:r>
                      <a:rPr lang="en-US" altLang="zh-CN" sz="2600" i="1" dirty="0">
                        <a:latin typeface="Cambria Math" panose="02040503050406030204" pitchFamily="18" charset="0"/>
                      </a:rPr>
                      <m:t>0</m:t>
                    </m:r>
                  </m:oMath>
                </a14:m>
                <a:r>
                  <a:rPr lang="en-US" altLang="zh-CN" sz="2600"/>
                  <a:t>, </a:t>
                </a:r>
                <a:r>
                  <a:rPr lang="zh-CN" altLang="en-US" sz="2600"/>
                  <a:t>其中</a:t>
                </a:r>
                <a:r>
                  <a:rPr lang="en-US" altLang="zh-CN" sz="2600"/>
                  <a:t> </a:t>
                </a:r>
                <a14:m>
                  <m:oMath xmlns:m="http://schemas.openxmlformats.org/officeDocument/2006/math">
                    <m:r>
                      <a:rPr lang="en-US" altLang="zh-CN" sz="2600" b="1" i="0" dirty="0" smtClean="0">
                        <a:latin typeface="Cambria Math" panose="02040503050406030204" pitchFamily="18" charset="0"/>
                      </a:rPr>
                      <m:t>𝐱</m:t>
                    </m:r>
                  </m:oMath>
                </a14:m>
                <a:r>
                  <a:rPr lang="en-US" altLang="zh-CN" sz="2600" dirty="0"/>
                  <a:t> </a:t>
                </a:r>
                <a:r>
                  <a:rPr lang="zh-CN" altLang="en-US" sz="2600" dirty="0"/>
                  <a:t>和</a:t>
                </a:r>
                <a:r>
                  <a:rPr lang="en-US" altLang="zh-CN" sz="2600" dirty="0"/>
                  <a:t> </a:t>
                </a:r>
                <a14:m>
                  <m:oMath xmlns:m="http://schemas.openxmlformats.org/officeDocument/2006/math">
                    <m:r>
                      <a:rPr lang="en-US" altLang="zh-CN" sz="2600" b="1" i="0" dirty="0" smtClean="0">
                        <a:latin typeface="Cambria Math" panose="02040503050406030204" pitchFamily="18" charset="0"/>
                      </a:rPr>
                      <m:t>𝐚</m:t>
                    </m:r>
                  </m:oMath>
                </a14:m>
                <a:r>
                  <a:rPr lang="en-US" altLang="zh-CN" sz="2600" dirty="0"/>
                  <a:t> </a:t>
                </a:r>
                <a:r>
                  <a:rPr lang="zh-CN" altLang="en-US" sz="2600"/>
                  <a:t>是向量</a:t>
                </a:r>
                <a:endParaRPr lang="en-US" altLang="zh-CN" sz="2600" dirty="0"/>
              </a:p>
              <a:p>
                <a:pPr lvl="2"/>
                <a:endParaRPr lang="en-US" altLang="zh-CN" sz="2000"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374848" y="1052736"/>
                <a:ext cx="8661648" cy="5256584"/>
              </a:xfrm>
              <a:blipFill rotWithShape="1">
                <a:blip r:embed="rId1"/>
                <a:stretch>
                  <a:fillRect l="-2" t="-10" r="5" b="1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p:cNvSpPr/>
              <p:nvPr/>
            </p:nvSpPr>
            <p:spPr>
              <a:xfrm>
                <a:off x="35496" y="2898720"/>
                <a:ext cx="9001000" cy="2677656"/>
              </a:xfrm>
              <a:prstGeom prst="rect">
                <a:avLst/>
              </a:prstGeom>
            </p:spPr>
            <p:txBody>
              <a:bodyPr wrap="square">
                <a:spAutoFit/>
              </a:bodyPr>
              <a:lstStyle/>
              <a:p>
                <a:pPr marL="868680" lvl="1" indent="-457200">
                  <a:buFont typeface="Book Antiqua" panose="02040602050305030304" pitchFamily="18" charset="0"/>
                  <a:buAutoNum type="arabicPeriod"/>
                </a:pPr>
                <a:r>
                  <a:rPr lang="zh-CN" altLang="en-US" sz="2400">
                    <a:latin typeface="Times New Roman" panose="02020603050405020304" pitchFamily="18" charset="0"/>
                    <a:cs typeface="Times New Roman" panose="02020603050405020304" pitchFamily="18" charset="0"/>
                  </a:rPr>
                  <a:t>考虑圆的方程</a:t>
                </a:r>
                <a:r>
                  <a:rPr lang="en-US" altLang="en-US" sz="240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en-US" sz="2400" b="0" i="1" dirty="0" smtClean="0">
                            <a:solidFill>
                              <a:srgbClr val="0066FF"/>
                            </a:solidFill>
                            <a:latin typeface="Cambria Math" panose="02040503050406030204" pitchFamily="18" charset="0"/>
                            <a:cs typeface="Times New Roman" panose="02020603050405020304" pitchFamily="18" charset="0"/>
                          </a:rPr>
                        </m:ctrlPr>
                      </m:sSupPr>
                      <m:e>
                        <m:d>
                          <m:dPr>
                            <m:ctrlPr>
                              <a:rPr lang="en-US" altLang="en-US" sz="2400" i="1" dirty="0" smtClean="0">
                                <a:solidFill>
                                  <a:srgbClr val="0066FF"/>
                                </a:solidFill>
                                <a:latin typeface="Cambria Math" panose="02040503050406030204" pitchFamily="18" charset="0"/>
                                <a:cs typeface="Times New Roman" panose="02020603050405020304" pitchFamily="18" charset="0"/>
                              </a:rPr>
                            </m:ctrlPr>
                          </m:dPr>
                          <m:e>
                            <m:r>
                              <a:rPr lang="en-US" altLang="en-US" sz="2400" i="1" dirty="0" smtClean="0">
                                <a:solidFill>
                                  <a:srgbClr val="0066FF"/>
                                </a:solidFill>
                                <a:latin typeface="Cambria Math" panose="02040503050406030204" pitchFamily="18" charset="0"/>
                                <a:cs typeface="Times New Roman" panose="02020603050405020304" pitchFamily="18" charset="0"/>
                              </a:rPr>
                              <m:t>𝑥</m:t>
                            </m:r>
                            <m:r>
                              <a:rPr lang="en-US" altLang="en-US" sz="2400" i="1" dirty="0" smtClean="0">
                                <a:solidFill>
                                  <a:srgbClr val="0066FF"/>
                                </a:solidFill>
                                <a:latin typeface="Cambria Math" panose="02040503050406030204" pitchFamily="18" charset="0"/>
                                <a:cs typeface="Times New Roman" panose="02020603050405020304" pitchFamily="18" charset="0"/>
                              </a:rPr>
                              <m:t>−</m:t>
                            </m:r>
                            <m:r>
                              <a:rPr lang="en-US" altLang="en-US" sz="2400" i="1" dirty="0" smtClean="0">
                                <a:solidFill>
                                  <a:srgbClr val="0066FF"/>
                                </a:solidFill>
                                <a:latin typeface="Cambria Math" panose="02040503050406030204" pitchFamily="18" charset="0"/>
                                <a:cs typeface="Times New Roman" panose="02020603050405020304" pitchFamily="18" charset="0"/>
                              </a:rPr>
                              <m:t>𝑎</m:t>
                            </m:r>
                          </m:e>
                        </m:d>
                      </m:e>
                      <m:sup>
                        <m:r>
                          <a:rPr lang="en-US" altLang="en-US" sz="2400" i="1" dirty="0" smtClean="0">
                            <a:solidFill>
                              <a:srgbClr val="0066FF"/>
                            </a:solidFill>
                            <a:latin typeface="Cambria Math" panose="02040503050406030204" pitchFamily="18" charset="0"/>
                            <a:cs typeface="Times New Roman" panose="02020603050405020304" pitchFamily="18" charset="0"/>
                          </a:rPr>
                          <m:t>2</m:t>
                        </m:r>
                      </m:sup>
                    </m:sSup>
                    <m:r>
                      <a:rPr lang="en-US" altLang="en-US" sz="2400" i="1" dirty="0" smtClean="0">
                        <a:solidFill>
                          <a:srgbClr val="0066FF"/>
                        </a:solidFill>
                        <a:latin typeface="Cambria Math" panose="02040503050406030204" pitchFamily="18" charset="0"/>
                        <a:cs typeface="Times New Roman" panose="02020603050405020304" pitchFamily="18" charset="0"/>
                      </a:rPr>
                      <m:t> + </m:t>
                    </m:r>
                    <m:sSup>
                      <m:sSupPr>
                        <m:ctrlPr>
                          <a:rPr lang="en-US" altLang="en-US" sz="2400" b="0" i="1" dirty="0" smtClean="0">
                            <a:solidFill>
                              <a:srgbClr val="0066FF"/>
                            </a:solidFill>
                            <a:latin typeface="Cambria Math" panose="02040503050406030204" pitchFamily="18" charset="0"/>
                            <a:cs typeface="Times New Roman" panose="02020603050405020304" pitchFamily="18" charset="0"/>
                          </a:rPr>
                        </m:ctrlPr>
                      </m:sSupPr>
                      <m:e>
                        <m:d>
                          <m:dPr>
                            <m:ctrlPr>
                              <a:rPr lang="en-US" altLang="en-US" sz="2400" i="1" dirty="0" smtClean="0">
                                <a:solidFill>
                                  <a:srgbClr val="0066FF"/>
                                </a:solidFill>
                                <a:latin typeface="Cambria Math" panose="02040503050406030204" pitchFamily="18" charset="0"/>
                                <a:cs typeface="Times New Roman" panose="02020603050405020304" pitchFamily="18" charset="0"/>
                              </a:rPr>
                            </m:ctrlPr>
                          </m:dPr>
                          <m:e>
                            <m:r>
                              <a:rPr lang="en-US" altLang="en-US" sz="2400" i="1" dirty="0">
                                <a:solidFill>
                                  <a:srgbClr val="0066FF"/>
                                </a:solidFill>
                                <a:latin typeface="Cambria Math" panose="02040503050406030204" pitchFamily="18" charset="0"/>
                                <a:cs typeface="Times New Roman" panose="02020603050405020304" pitchFamily="18" charset="0"/>
                              </a:rPr>
                              <m:t>𝑦</m:t>
                            </m:r>
                            <m:r>
                              <a:rPr lang="en-US" altLang="en-US" sz="2400" i="1" dirty="0">
                                <a:solidFill>
                                  <a:srgbClr val="0066FF"/>
                                </a:solidFill>
                                <a:latin typeface="Cambria Math" panose="02040503050406030204" pitchFamily="18" charset="0"/>
                                <a:cs typeface="Times New Roman" panose="02020603050405020304" pitchFamily="18" charset="0"/>
                              </a:rPr>
                              <m:t>−</m:t>
                            </m:r>
                            <m:r>
                              <a:rPr lang="en-US" altLang="en-US" sz="2400" i="1" dirty="0">
                                <a:solidFill>
                                  <a:srgbClr val="0066FF"/>
                                </a:solidFill>
                                <a:latin typeface="Cambria Math" panose="02040503050406030204" pitchFamily="18" charset="0"/>
                                <a:cs typeface="Times New Roman" panose="02020603050405020304" pitchFamily="18" charset="0"/>
                              </a:rPr>
                              <m:t>𝑏</m:t>
                            </m:r>
                          </m:e>
                        </m:d>
                      </m:e>
                      <m:sup>
                        <m:r>
                          <a:rPr lang="en-US" altLang="en-US" sz="2400" i="1" dirty="0">
                            <a:solidFill>
                              <a:srgbClr val="0066FF"/>
                            </a:solidFill>
                            <a:latin typeface="Cambria Math" panose="02040503050406030204" pitchFamily="18" charset="0"/>
                            <a:cs typeface="Times New Roman" panose="02020603050405020304" pitchFamily="18" charset="0"/>
                          </a:rPr>
                          <m:t>2</m:t>
                        </m:r>
                      </m:sup>
                    </m:sSup>
                    <m:r>
                      <a:rPr lang="en-US" altLang="en-US" sz="2400" i="1" dirty="0">
                        <a:solidFill>
                          <a:srgbClr val="0066FF"/>
                        </a:solidFill>
                        <a:latin typeface="Cambria Math" panose="02040503050406030204" pitchFamily="18" charset="0"/>
                        <a:cs typeface="Times New Roman" panose="02020603050405020304" pitchFamily="18" charset="0"/>
                      </a:rPr>
                      <m:t> = </m:t>
                    </m:r>
                    <m:r>
                      <a:rPr lang="en-US" altLang="en-US" sz="2400" i="1" dirty="0">
                        <a:solidFill>
                          <a:srgbClr val="0066FF"/>
                        </a:solidFill>
                        <a:latin typeface="Cambria Math" panose="02040503050406030204" pitchFamily="18" charset="0"/>
                        <a:cs typeface="Times New Roman" panose="02020603050405020304" pitchFamily="18" charset="0"/>
                      </a:rPr>
                      <m:t>𝑟</m:t>
                    </m:r>
                    <m:r>
                      <a:rPr lang="en-US" altLang="en-US" sz="2400" i="1" baseline="30000" dirty="0">
                        <a:solidFill>
                          <a:srgbClr val="0066FF"/>
                        </a:solidFill>
                        <a:latin typeface="Cambria Math" panose="02040503050406030204" pitchFamily="18" charset="0"/>
                        <a:cs typeface="Times New Roman" panose="02020603050405020304" pitchFamily="18" charset="0"/>
                      </a:rPr>
                      <m:t>2</m:t>
                    </m:r>
                  </m:oMath>
                </a14:m>
                <a:r>
                  <a:rPr lang="en-US" altLang="en-US" sz="2400" dirty="0">
                    <a:latin typeface="Times New Roman" panose="02020603050405020304" pitchFamily="18" charset="0"/>
                    <a:cs typeface="Times New Roman" panose="02020603050405020304" pitchFamily="18" charset="0"/>
                  </a:rPr>
                  <a:t>.</a:t>
                </a:r>
                <a:endParaRPr lang="en-US" altLang="en-US" sz="2400" dirty="0">
                  <a:latin typeface="Times New Roman" panose="02020603050405020304" pitchFamily="18" charset="0"/>
                  <a:cs typeface="Times New Roman" panose="02020603050405020304" pitchFamily="18" charset="0"/>
                </a:endParaRPr>
              </a:p>
              <a:p>
                <a:pPr lvl="2"/>
                <a:r>
                  <a:rPr lang="zh-CN" altLang="en-US" sz="2400">
                    <a:latin typeface="Times New Roman" panose="02020603050405020304" pitchFamily="18" charset="0"/>
                    <a:cs typeface="Times New Roman" panose="02020603050405020304" pitchFamily="18" charset="0"/>
                  </a:rPr>
                  <a:t>所以向量</a:t>
                </a:r>
                <a:r>
                  <a:rPr lang="en-US" altLang="en-US" sz="2400">
                    <a:latin typeface="Times New Roman" panose="02020603050405020304" pitchFamily="18" charset="0"/>
                    <a:cs typeface="Times New Roman" panose="02020603050405020304" pitchFamily="18" charset="0"/>
                  </a:rPr>
                  <a:t> </a:t>
                </a:r>
                <a14:m>
                  <m:oMath xmlns:m="http://schemas.openxmlformats.org/officeDocument/2006/math">
                    <m:r>
                      <a:rPr lang="en-US" altLang="en-US" sz="2400" b="1" i="0" dirty="0" smtClean="0">
                        <a:latin typeface="Cambria Math" panose="02040503050406030204" pitchFamily="18" charset="0"/>
                        <a:cs typeface="Times New Roman" panose="02020603050405020304" pitchFamily="18" charset="0"/>
                      </a:rPr>
                      <m:t>𝐱</m:t>
                    </m:r>
                  </m:oMath>
                </a14:m>
                <a:r>
                  <a:rPr lang="en-US" altLang="en-US"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为</a:t>
                </a:r>
                <a14:m>
                  <m:oMath xmlns:m="http://schemas.openxmlformats.org/officeDocument/2006/math">
                    <m:d>
                      <m:dPr>
                        <m:ctrlPr>
                          <a:rPr lang="en-US" altLang="en-US" sz="2400" b="0" i="1" dirty="0" smtClean="0">
                            <a:latin typeface="Cambria Math" panose="02040503050406030204" pitchFamily="18" charset="0"/>
                            <a:cs typeface="Times New Roman" panose="02020603050405020304" pitchFamily="18" charset="0"/>
                          </a:rPr>
                        </m:ctrlPr>
                      </m:dPr>
                      <m:e>
                        <m:r>
                          <a:rPr lang="en-US" altLang="en-US" sz="2400" i="1" dirty="0">
                            <a:latin typeface="Cambria Math" panose="02040503050406030204" pitchFamily="18" charset="0"/>
                            <a:cs typeface="Times New Roman" panose="02020603050405020304" pitchFamily="18" charset="0"/>
                          </a:rPr>
                          <m:t>𝑥</m:t>
                        </m:r>
                        <m:r>
                          <a:rPr lang="en-US" altLang="en-US" sz="2400" i="1" dirty="0">
                            <a:latin typeface="Cambria Math" panose="02040503050406030204" pitchFamily="18" charset="0"/>
                            <a:cs typeface="Times New Roman" panose="02020603050405020304" pitchFamily="18" charset="0"/>
                          </a:rPr>
                          <m:t>,</m:t>
                        </m:r>
                        <m:r>
                          <a:rPr lang="en-US" altLang="en-US" sz="2400" i="1" dirty="0">
                            <a:latin typeface="Cambria Math" panose="02040503050406030204" pitchFamily="18" charset="0"/>
                            <a:cs typeface="Times New Roman" panose="02020603050405020304" pitchFamily="18" charset="0"/>
                          </a:rPr>
                          <m:t>𝑦</m:t>
                        </m:r>
                      </m:e>
                    </m:d>
                  </m:oMath>
                </a14:m>
                <a:r>
                  <a:rPr lang="zh-CN" altLang="en-US" sz="2400" dirty="0">
                    <a:latin typeface="Times New Roman" panose="02020603050405020304" pitchFamily="18" charset="0"/>
                    <a:cs typeface="Times New Roman" panose="02020603050405020304" pitchFamily="18" charset="0"/>
                  </a:rPr>
                  <a:t>，</a:t>
                </a:r>
                <a14:m>
                  <m:oMath xmlns:m="http://schemas.openxmlformats.org/officeDocument/2006/math">
                    <m:r>
                      <a:rPr lang="en-US" altLang="en-US" sz="2400" b="1" i="0" dirty="0" smtClean="0">
                        <a:latin typeface="Cambria Math" panose="02040503050406030204" pitchFamily="18" charset="0"/>
                        <a:cs typeface="Times New Roman" panose="02020603050405020304" pitchFamily="18" charset="0"/>
                      </a:rPr>
                      <m:t>𝐚</m:t>
                    </m:r>
                  </m:oMath>
                </a14:m>
                <a:r>
                  <a:rPr lang="en-US" altLang="en-US"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是</a:t>
                </a:r>
                <a14:m>
                  <m:oMath xmlns:m="http://schemas.openxmlformats.org/officeDocument/2006/math">
                    <m:d>
                      <m:dPr>
                        <m:ctrlPr>
                          <a:rPr lang="en-US" altLang="en-US" sz="2400" b="0" i="1" dirty="0" smtClean="0">
                            <a:latin typeface="Cambria Math" panose="02040503050406030204" pitchFamily="18" charset="0"/>
                            <a:cs typeface="Times New Roman" panose="02020603050405020304" pitchFamily="18" charset="0"/>
                          </a:rPr>
                        </m:ctrlPr>
                      </m:dPr>
                      <m:e>
                        <m:r>
                          <a:rPr lang="en-US" altLang="en-US" sz="2400" i="1" dirty="0" err="1">
                            <a:latin typeface="Cambria Math" panose="02040503050406030204" pitchFamily="18" charset="0"/>
                            <a:cs typeface="Times New Roman" panose="02020603050405020304" pitchFamily="18" charset="0"/>
                          </a:rPr>
                          <m:t>𝑎</m:t>
                        </m:r>
                        <m:r>
                          <a:rPr lang="en-US" altLang="en-US" sz="2400" i="1" dirty="0" err="1">
                            <a:latin typeface="Cambria Math" panose="02040503050406030204" pitchFamily="18" charset="0"/>
                            <a:cs typeface="Times New Roman" panose="02020603050405020304" pitchFamily="18" charset="0"/>
                          </a:rPr>
                          <m:t>,</m:t>
                        </m:r>
                        <m:r>
                          <a:rPr lang="en-US" altLang="en-US" sz="2400" i="1" dirty="0" err="1">
                            <a:latin typeface="Cambria Math" panose="02040503050406030204" pitchFamily="18" charset="0"/>
                            <a:cs typeface="Times New Roman" panose="02020603050405020304" pitchFamily="18" charset="0"/>
                          </a:rPr>
                          <m:t>𝑏</m:t>
                        </m:r>
                        <m:r>
                          <a:rPr lang="en-US" altLang="en-US" sz="2400" i="1" dirty="0" err="1">
                            <a:latin typeface="Cambria Math" panose="02040503050406030204" pitchFamily="18" charset="0"/>
                            <a:cs typeface="Times New Roman" panose="02020603050405020304" pitchFamily="18" charset="0"/>
                          </a:rPr>
                          <m:t>,</m:t>
                        </m:r>
                        <m:r>
                          <a:rPr lang="en-US" altLang="en-US" sz="2400" i="1" dirty="0" err="1">
                            <a:latin typeface="Cambria Math" panose="02040503050406030204" pitchFamily="18" charset="0"/>
                            <a:cs typeface="Times New Roman" panose="02020603050405020304" pitchFamily="18" charset="0"/>
                          </a:rPr>
                          <m:t>𝑟</m:t>
                        </m:r>
                      </m:e>
                    </m:d>
                    <m:r>
                      <a:rPr lang="en-US" altLang="en-US" sz="2400" i="1" dirty="0">
                        <a:latin typeface="Cambria Math" panose="02040503050406030204" pitchFamily="18" charset="0"/>
                        <a:cs typeface="Times New Roman" panose="02020603050405020304" pitchFamily="18" charset="0"/>
                      </a:rPr>
                      <m:t> </m:t>
                    </m:r>
                  </m:oMath>
                </a14:m>
                <a:r>
                  <a:rPr lang="en-US" altLang="en-US" sz="2400" dirty="0">
                    <a:latin typeface="Times New Roman" panose="02020603050405020304" pitchFamily="18" charset="0"/>
                    <a:cs typeface="Times New Roman" panose="02020603050405020304" pitchFamily="18" charset="0"/>
                  </a:rPr>
                  <a:t>(3D).</a:t>
                </a:r>
                <a:endParaRPr lang="en-US" altLang="en-US" sz="2400" dirty="0">
                  <a:latin typeface="Times New Roman" panose="02020603050405020304" pitchFamily="18" charset="0"/>
                  <a:cs typeface="Times New Roman" panose="02020603050405020304" pitchFamily="18" charset="0"/>
                </a:endParaRPr>
              </a:p>
              <a:p>
                <a:pPr marL="863600" lvl="2" indent="-457200">
                  <a:buFont typeface="+mj-lt"/>
                  <a:buAutoNum type="arabicPeriod" startAt="2"/>
                </a:pPr>
                <a:r>
                  <a:rPr lang="zh-CN" altLang="en-US" sz="2400">
                    <a:latin typeface="Times New Roman" panose="02020603050405020304" pitchFamily="18" charset="0"/>
                    <a:cs typeface="Times New Roman" panose="02020603050405020304" pitchFamily="18" charset="0"/>
                  </a:rPr>
                  <a:t>考虑椭圆方程</a:t>
                </a:r>
                <a:r>
                  <a:rPr lang="en-US" altLang="en-US" sz="2400">
                    <a:latin typeface="Times New Roman" panose="02020603050405020304" pitchFamily="18" charset="0"/>
                    <a:cs typeface="Times New Roman" panose="02020603050405020304" pitchFamily="18" charset="0"/>
                  </a:rPr>
                  <a:t>,</a:t>
                </a:r>
                <a:endParaRPr lang="en-US" altLang="en-US" sz="2400" dirty="0">
                  <a:latin typeface="Times New Roman" panose="02020603050405020304" pitchFamily="18" charset="0"/>
                  <a:cs typeface="Times New Roman" panose="02020603050405020304" pitchFamily="18" charset="0"/>
                </a:endParaRPr>
              </a:p>
              <a:p>
                <a:pPr marL="406400" lvl="2"/>
                <a:r>
                  <a:rPr lang="en-US" altLang="en-US" sz="24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altLang="en-US" sz="2400" b="0" i="1" dirty="0" smtClean="0">
                            <a:solidFill>
                              <a:srgbClr val="0066FF"/>
                            </a:solidFill>
                            <a:latin typeface="Cambria Math" panose="02040503050406030204" pitchFamily="18" charset="0"/>
                            <a:cs typeface="Times New Roman" panose="02020603050405020304" pitchFamily="18" charset="0"/>
                          </a:rPr>
                        </m:ctrlPr>
                      </m:sSupPr>
                      <m:e>
                        <m:d>
                          <m:dPr>
                            <m:ctrlPr>
                              <a:rPr lang="en-US" altLang="en-US" sz="2400" i="1" dirty="0" smtClean="0">
                                <a:solidFill>
                                  <a:srgbClr val="0066FF"/>
                                </a:solidFill>
                                <a:latin typeface="Cambria Math" panose="02040503050406030204" pitchFamily="18" charset="0"/>
                                <a:cs typeface="Times New Roman" panose="02020603050405020304" pitchFamily="18" charset="0"/>
                              </a:rPr>
                            </m:ctrlPr>
                          </m:dPr>
                          <m:e>
                            <m:r>
                              <a:rPr lang="en-US" altLang="en-US" sz="2400" i="1" dirty="0" smtClean="0">
                                <a:solidFill>
                                  <a:srgbClr val="0066FF"/>
                                </a:solidFill>
                                <a:latin typeface="Cambria Math" panose="02040503050406030204" pitchFamily="18" charset="0"/>
                                <a:cs typeface="Times New Roman" panose="02020603050405020304" pitchFamily="18" charset="0"/>
                              </a:rPr>
                              <m:t>𝑥</m:t>
                            </m:r>
                            <m:r>
                              <a:rPr lang="en-US" altLang="en-US" sz="2400" i="1" dirty="0" smtClean="0">
                                <a:solidFill>
                                  <a:srgbClr val="0066FF"/>
                                </a:solidFill>
                                <a:latin typeface="Cambria Math" panose="02040503050406030204" pitchFamily="18" charset="0"/>
                                <a:cs typeface="Times New Roman" panose="02020603050405020304" pitchFamily="18" charset="0"/>
                              </a:rPr>
                              <m:t>−</m:t>
                            </m:r>
                            <m:r>
                              <a:rPr lang="en-US" altLang="en-US" sz="2400" i="1" dirty="0" smtClean="0">
                                <a:solidFill>
                                  <a:srgbClr val="0066FF"/>
                                </a:solidFill>
                                <a:latin typeface="Cambria Math" panose="02040503050406030204" pitchFamily="18" charset="0"/>
                                <a:cs typeface="Times New Roman" panose="02020603050405020304" pitchFamily="18" charset="0"/>
                              </a:rPr>
                              <m:t>ℎ</m:t>
                            </m:r>
                          </m:e>
                        </m:d>
                      </m:e>
                      <m:sup>
                        <m:r>
                          <a:rPr lang="en-US" altLang="en-US" sz="2400" i="1" dirty="0" smtClean="0">
                            <a:solidFill>
                              <a:srgbClr val="0066FF"/>
                            </a:solidFill>
                            <a:latin typeface="Cambria Math" panose="02040503050406030204" pitchFamily="18" charset="0"/>
                            <a:cs typeface="Times New Roman" panose="02020603050405020304" pitchFamily="18" charset="0"/>
                          </a:rPr>
                          <m:t>2</m:t>
                        </m:r>
                      </m:sup>
                    </m:sSup>
                    <m:r>
                      <a:rPr lang="en-US" altLang="en-US" sz="2400" i="1" dirty="0" smtClean="0">
                        <a:solidFill>
                          <a:srgbClr val="0066FF"/>
                        </a:solidFill>
                        <a:latin typeface="Cambria Math" panose="02040503050406030204" pitchFamily="18" charset="0"/>
                        <a:cs typeface="Times New Roman" panose="02020603050405020304" pitchFamily="18" charset="0"/>
                      </a:rPr>
                      <m:t>/</m:t>
                    </m:r>
                    <m:sSup>
                      <m:sSupPr>
                        <m:ctrlPr>
                          <a:rPr lang="en-US" altLang="en-US" sz="2400" b="0" i="1" dirty="0" smtClean="0">
                            <a:solidFill>
                              <a:srgbClr val="0066FF"/>
                            </a:solidFill>
                            <a:latin typeface="Cambria Math" panose="02040503050406030204" pitchFamily="18" charset="0"/>
                            <a:cs typeface="Times New Roman" panose="02020603050405020304" pitchFamily="18" charset="0"/>
                          </a:rPr>
                        </m:ctrlPr>
                      </m:sSupPr>
                      <m:e>
                        <m:r>
                          <a:rPr lang="en-US" altLang="en-US" sz="2400" i="1" dirty="0" smtClean="0">
                            <a:solidFill>
                              <a:srgbClr val="0066FF"/>
                            </a:solidFill>
                            <a:latin typeface="Cambria Math" panose="02040503050406030204" pitchFamily="18" charset="0"/>
                            <a:cs typeface="Times New Roman" panose="02020603050405020304" pitchFamily="18" charset="0"/>
                          </a:rPr>
                          <m:t>𝑎</m:t>
                        </m:r>
                      </m:e>
                      <m:sup>
                        <m:r>
                          <a:rPr lang="en-US" altLang="en-US" sz="2400" i="1" dirty="0" smtClean="0">
                            <a:solidFill>
                              <a:srgbClr val="0066FF"/>
                            </a:solidFill>
                            <a:latin typeface="Cambria Math" panose="02040503050406030204" pitchFamily="18" charset="0"/>
                            <a:cs typeface="Times New Roman" panose="02020603050405020304" pitchFamily="18" charset="0"/>
                          </a:rPr>
                          <m:t>2</m:t>
                        </m:r>
                      </m:sup>
                    </m:sSup>
                    <m:r>
                      <a:rPr lang="en-US" altLang="en-US" sz="2400" i="1" dirty="0" smtClean="0">
                        <a:solidFill>
                          <a:srgbClr val="0066FF"/>
                        </a:solidFill>
                        <a:latin typeface="Cambria Math" panose="02040503050406030204" pitchFamily="18" charset="0"/>
                        <a:cs typeface="Times New Roman" panose="02020603050405020304" pitchFamily="18" charset="0"/>
                      </a:rPr>
                      <m:t> + </m:t>
                    </m:r>
                    <m:sSup>
                      <m:sSupPr>
                        <m:ctrlPr>
                          <a:rPr lang="en-US" altLang="en-US" sz="2400" b="0" i="1" dirty="0" smtClean="0">
                            <a:solidFill>
                              <a:srgbClr val="0066FF"/>
                            </a:solidFill>
                            <a:latin typeface="Cambria Math" panose="02040503050406030204" pitchFamily="18" charset="0"/>
                            <a:cs typeface="Times New Roman" panose="02020603050405020304" pitchFamily="18" charset="0"/>
                          </a:rPr>
                        </m:ctrlPr>
                      </m:sSupPr>
                      <m:e>
                        <m:d>
                          <m:dPr>
                            <m:ctrlPr>
                              <a:rPr lang="en-US" altLang="en-US" sz="2400" i="1" dirty="0" smtClean="0">
                                <a:solidFill>
                                  <a:srgbClr val="0066FF"/>
                                </a:solidFill>
                                <a:latin typeface="Cambria Math" panose="02040503050406030204" pitchFamily="18" charset="0"/>
                                <a:cs typeface="Times New Roman" panose="02020603050405020304" pitchFamily="18" charset="0"/>
                              </a:rPr>
                            </m:ctrlPr>
                          </m:dPr>
                          <m:e>
                            <m:r>
                              <a:rPr lang="en-US" altLang="en-US" sz="2400" i="1" dirty="0" smtClean="0">
                                <a:solidFill>
                                  <a:srgbClr val="0066FF"/>
                                </a:solidFill>
                                <a:latin typeface="Cambria Math" panose="02040503050406030204" pitchFamily="18" charset="0"/>
                                <a:cs typeface="Times New Roman" panose="02020603050405020304" pitchFamily="18" charset="0"/>
                              </a:rPr>
                              <m:t>𝑦</m:t>
                            </m:r>
                            <m:r>
                              <a:rPr lang="en-US" altLang="en-US" sz="2400" i="1" dirty="0" smtClean="0">
                                <a:solidFill>
                                  <a:srgbClr val="0066FF"/>
                                </a:solidFill>
                                <a:latin typeface="Cambria Math" panose="02040503050406030204" pitchFamily="18" charset="0"/>
                                <a:cs typeface="Times New Roman" panose="02020603050405020304" pitchFamily="18" charset="0"/>
                              </a:rPr>
                              <m:t>−</m:t>
                            </m:r>
                            <m:r>
                              <a:rPr lang="en-US" altLang="en-US" sz="2400" i="1" dirty="0" smtClean="0">
                                <a:solidFill>
                                  <a:srgbClr val="0066FF"/>
                                </a:solidFill>
                                <a:latin typeface="Cambria Math" panose="02040503050406030204" pitchFamily="18" charset="0"/>
                                <a:cs typeface="Times New Roman" panose="02020603050405020304" pitchFamily="18" charset="0"/>
                              </a:rPr>
                              <m:t>𝑘</m:t>
                            </m:r>
                          </m:e>
                        </m:d>
                      </m:e>
                      <m:sup>
                        <m:r>
                          <a:rPr lang="en-US" altLang="en-US" sz="2400" i="1" dirty="0" smtClean="0">
                            <a:solidFill>
                              <a:srgbClr val="0066FF"/>
                            </a:solidFill>
                            <a:latin typeface="Cambria Math" panose="02040503050406030204" pitchFamily="18" charset="0"/>
                            <a:cs typeface="Times New Roman" panose="02020603050405020304" pitchFamily="18" charset="0"/>
                          </a:rPr>
                          <m:t>2</m:t>
                        </m:r>
                      </m:sup>
                    </m:sSup>
                    <m:r>
                      <a:rPr lang="en-US" altLang="en-US" sz="2400" i="1" dirty="0" smtClean="0">
                        <a:solidFill>
                          <a:srgbClr val="0066FF"/>
                        </a:solidFill>
                        <a:latin typeface="Cambria Math" panose="02040503050406030204" pitchFamily="18" charset="0"/>
                        <a:cs typeface="Times New Roman" panose="02020603050405020304" pitchFamily="18" charset="0"/>
                      </a:rPr>
                      <m:t>/</m:t>
                    </m:r>
                    <m:sSup>
                      <m:sSupPr>
                        <m:ctrlPr>
                          <a:rPr lang="en-US" altLang="en-US" sz="2400" b="0" i="1" dirty="0" smtClean="0">
                            <a:solidFill>
                              <a:srgbClr val="0066FF"/>
                            </a:solidFill>
                            <a:latin typeface="Cambria Math" panose="02040503050406030204" pitchFamily="18" charset="0"/>
                            <a:cs typeface="Times New Roman" panose="02020603050405020304" pitchFamily="18" charset="0"/>
                          </a:rPr>
                        </m:ctrlPr>
                      </m:sSupPr>
                      <m:e>
                        <m:r>
                          <a:rPr lang="en-US" altLang="en-US" sz="2400" i="1" dirty="0" smtClean="0">
                            <a:solidFill>
                              <a:srgbClr val="0066FF"/>
                            </a:solidFill>
                            <a:latin typeface="Cambria Math" panose="02040503050406030204" pitchFamily="18" charset="0"/>
                            <a:cs typeface="Times New Roman" panose="02020603050405020304" pitchFamily="18" charset="0"/>
                          </a:rPr>
                          <m:t>𝑏</m:t>
                        </m:r>
                      </m:e>
                      <m:sup>
                        <m:r>
                          <a:rPr lang="en-US" altLang="en-US" sz="2400" i="1" dirty="0" smtClean="0">
                            <a:solidFill>
                              <a:srgbClr val="0066FF"/>
                            </a:solidFill>
                            <a:latin typeface="Cambria Math" panose="02040503050406030204" pitchFamily="18" charset="0"/>
                            <a:cs typeface="Times New Roman" panose="02020603050405020304" pitchFamily="18" charset="0"/>
                          </a:rPr>
                          <m:t>2</m:t>
                        </m:r>
                      </m:sup>
                    </m:sSup>
                    <m:r>
                      <a:rPr lang="en-US" altLang="en-US" sz="2400" i="1" dirty="0" smtClean="0">
                        <a:solidFill>
                          <a:srgbClr val="0066FF"/>
                        </a:solidFill>
                        <a:latin typeface="Cambria Math" panose="02040503050406030204" pitchFamily="18" charset="0"/>
                        <a:cs typeface="Times New Roman" panose="02020603050405020304" pitchFamily="18" charset="0"/>
                      </a:rPr>
                      <m:t> = </m:t>
                    </m:r>
                    <m:r>
                      <a:rPr lang="en-US" altLang="en-US" sz="2400" i="1" dirty="0" smtClean="0">
                        <a:solidFill>
                          <a:srgbClr val="0066FF"/>
                        </a:solidFill>
                        <a:latin typeface="Cambria Math" panose="02040503050406030204" pitchFamily="18" charset="0"/>
                        <a:cs typeface="Times New Roman" panose="02020603050405020304" pitchFamily="18" charset="0"/>
                      </a:rPr>
                      <m:t>1</m:t>
                    </m:r>
                  </m:oMath>
                </a14:m>
                <a:r>
                  <a:rPr lang="en-US" altLang="en-US" sz="2400" dirty="0">
                    <a:latin typeface="Times New Roman" panose="02020603050405020304" pitchFamily="18" charset="0"/>
                    <a:cs typeface="Times New Roman" panose="02020603050405020304" pitchFamily="18" charset="0"/>
                  </a:rPr>
                  <a:t>.</a:t>
                </a:r>
                <a:endParaRPr lang="en-US" altLang="en-US" sz="2400" dirty="0">
                  <a:latin typeface="Times New Roman" panose="02020603050405020304" pitchFamily="18" charset="0"/>
                  <a:cs typeface="Times New Roman" panose="02020603050405020304" pitchFamily="18" charset="0"/>
                </a:endParaRPr>
              </a:p>
              <a:p>
                <a:pPr lvl="2"/>
                <a:r>
                  <a:rPr lang="zh-CN" altLang="en-US" sz="2400">
                    <a:latin typeface="Times New Roman" panose="02020603050405020304" pitchFamily="18" charset="0"/>
                    <a:cs typeface="Times New Roman" panose="02020603050405020304" pitchFamily="18" charset="0"/>
                  </a:rPr>
                  <a:t>这种情况</a:t>
                </a:r>
                <a:r>
                  <a:rPr lang="en-US" altLang="en-US" sz="2400">
                    <a:latin typeface="Times New Roman" panose="02020603050405020304" pitchFamily="18" charset="0"/>
                    <a:cs typeface="Times New Roman" panose="02020603050405020304" pitchFamily="18" charset="0"/>
                  </a:rPr>
                  <a:t>, </a:t>
                </a:r>
                <a14:m>
                  <m:oMath xmlns:m="http://schemas.openxmlformats.org/officeDocument/2006/math">
                    <m:r>
                      <a:rPr lang="en-US" altLang="en-US" sz="2400" b="1" i="0" dirty="0" smtClean="0">
                        <a:latin typeface="Cambria Math" panose="02040503050406030204" pitchFamily="18" charset="0"/>
                        <a:cs typeface="Times New Roman" panose="02020603050405020304" pitchFamily="18" charset="0"/>
                      </a:rPr>
                      <m:t>𝐱</m:t>
                    </m:r>
                  </m:oMath>
                </a14:m>
                <a:r>
                  <a:rPr lang="en-US" altLang="en-US"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仍然是</a:t>
                </a:r>
                <a14:m>
                  <m:oMath xmlns:m="http://schemas.openxmlformats.org/officeDocument/2006/math">
                    <m:d>
                      <m:dPr>
                        <m:ctrlPr>
                          <a:rPr lang="en-US" altLang="en-US" sz="2400" i="1" dirty="0">
                            <a:latin typeface="Cambria Math" panose="02040503050406030204" pitchFamily="18" charset="0"/>
                            <a:cs typeface="Times New Roman" panose="02020603050405020304" pitchFamily="18" charset="0"/>
                          </a:rPr>
                        </m:ctrlPr>
                      </m:dPr>
                      <m:e>
                        <m:r>
                          <a:rPr lang="en-US" altLang="en-US" sz="2400" i="1" dirty="0">
                            <a:latin typeface="Cambria Math" panose="02040503050406030204" pitchFamily="18" charset="0"/>
                            <a:cs typeface="Times New Roman" panose="02020603050405020304" pitchFamily="18" charset="0"/>
                          </a:rPr>
                          <m:t>𝑥</m:t>
                        </m:r>
                        <m:r>
                          <a:rPr lang="en-US" altLang="en-US" sz="2400" i="1" dirty="0">
                            <a:latin typeface="Cambria Math" panose="02040503050406030204" pitchFamily="18" charset="0"/>
                            <a:cs typeface="Times New Roman" panose="02020603050405020304" pitchFamily="18" charset="0"/>
                          </a:rPr>
                          <m:t>,</m:t>
                        </m:r>
                        <m:r>
                          <a:rPr lang="en-US" altLang="en-US" sz="2400" i="1" dirty="0">
                            <a:latin typeface="Cambria Math" panose="02040503050406030204" pitchFamily="18" charset="0"/>
                            <a:cs typeface="Times New Roman" panose="02020603050405020304" pitchFamily="18" charset="0"/>
                          </a:rPr>
                          <m:t>𝑦</m:t>
                        </m:r>
                      </m:e>
                    </m:d>
                  </m:oMath>
                </a14:m>
                <a:r>
                  <a:rPr lang="zh-CN" altLang="en-US" sz="2400" dirty="0">
                    <a:latin typeface="Times New Roman" panose="02020603050405020304" pitchFamily="18" charset="0"/>
                    <a:cs typeface="Times New Roman" panose="02020603050405020304" pitchFamily="18" charset="0"/>
                  </a:rPr>
                  <a:t>，</a:t>
                </a:r>
                <a14:m>
                  <m:oMath xmlns:m="http://schemas.openxmlformats.org/officeDocument/2006/math">
                    <m:r>
                      <a:rPr lang="en-US" altLang="en-US" sz="2400" b="1" i="0" dirty="0" smtClean="0">
                        <a:latin typeface="Cambria Math" panose="02040503050406030204" pitchFamily="18" charset="0"/>
                        <a:cs typeface="Times New Roman" panose="02020603050405020304" pitchFamily="18" charset="0"/>
                      </a:rPr>
                      <m:t>𝐚</m:t>
                    </m:r>
                  </m:oMath>
                </a14:m>
                <a:r>
                  <a:rPr lang="en-US" altLang="en-US"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是</a:t>
                </a:r>
                <a14:m>
                  <m:oMath xmlns:m="http://schemas.openxmlformats.org/officeDocument/2006/math">
                    <m:r>
                      <a:rPr lang="en-US" altLang="en-US" sz="2400" i="1" dirty="0" smtClean="0">
                        <a:latin typeface="Cambria Math" panose="02040503050406030204" pitchFamily="18" charset="0"/>
                        <a:cs typeface="Times New Roman" panose="02020603050405020304" pitchFamily="18" charset="0"/>
                      </a:rPr>
                      <m:t>(</m:t>
                    </m:r>
                    <m:r>
                      <a:rPr lang="en-US" altLang="en-US" sz="2400" i="1" dirty="0" err="1" smtClean="0">
                        <a:latin typeface="Cambria Math" panose="02040503050406030204" pitchFamily="18" charset="0"/>
                        <a:cs typeface="Times New Roman" panose="02020603050405020304" pitchFamily="18" charset="0"/>
                      </a:rPr>
                      <m:t>ℎ</m:t>
                    </m:r>
                    <m:r>
                      <a:rPr lang="en-US" altLang="en-US" sz="2400" i="1" dirty="0" err="1" smtClean="0">
                        <a:latin typeface="Cambria Math" panose="02040503050406030204" pitchFamily="18" charset="0"/>
                        <a:cs typeface="Times New Roman" panose="02020603050405020304" pitchFamily="18" charset="0"/>
                      </a:rPr>
                      <m:t>,</m:t>
                    </m:r>
                    <m:r>
                      <a:rPr lang="en-US" altLang="en-US" sz="2400" i="1" dirty="0" err="1" smtClean="0">
                        <a:latin typeface="Cambria Math" panose="02040503050406030204" pitchFamily="18" charset="0"/>
                        <a:cs typeface="Times New Roman" panose="02020603050405020304" pitchFamily="18" charset="0"/>
                      </a:rPr>
                      <m:t>𝑘</m:t>
                    </m:r>
                    <m:r>
                      <a:rPr lang="en-US" altLang="en-US" sz="2400" i="1" dirty="0" err="1" smtClean="0">
                        <a:latin typeface="Cambria Math" panose="02040503050406030204" pitchFamily="18" charset="0"/>
                        <a:cs typeface="Times New Roman" panose="02020603050405020304" pitchFamily="18" charset="0"/>
                      </a:rPr>
                      <m:t>,</m:t>
                    </m:r>
                    <m:r>
                      <a:rPr lang="en-US" altLang="en-US" sz="2400" i="1" dirty="0" err="1" smtClean="0">
                        <a:latin typeface="Cambria Math" panose="02040503050406030204" pitchFamily="18" charset="0"/>
                        <a:cs typeface="Times New Roman" panose="02020603050405020304" pitchFamily="18" charset="0"/>
                      </a:rPr>
                      <m:t>𝑎</m:t>
                    </m:r>
                    <m:r>
                      <a:rPr lang="en-US" altLang="en-US" sz="2400" i="1" dirty="0" err="1" smtClean="0">
                        <a:latin typeface="Cambria Math" panose="02040503050406030204" pitchFamily="18" charset="0"/>
                        <a:cs typeface="Times New Roman" panose="02020603050405020304" pitchFamily="18" charset="0"/>
                      </a:rPr>
                      <m:t>,</m:t>
                    </m:r>
                    <m:r>
                      <a:rPr lang="en-US" altLang="en-US" sz="2400" i="1" dirty="0" err="1" smtClean="0">
                        <a:latin typeface="Cambria Math" panose="02040503050406030204" pitchFamily="18" charset="0"/>
                        <a:cs typeface="Times New Roman" panose="02020603050405020304" pitchFamily="18" charset="0"/>
                      </a:rPr>
                      <m:t>𝑏</m:t>
                    </m:r>
                    <m:r>
                      <a:rPr lang="en-US" altLang="en-US" sz="2400" i="1" dirty="0" smtClean="0">
                        <a:latin typeface="Cambria Math" panose="02040503050406030204" pitchFamily="18" charset="0"/>
                        <a:cs typeface="Times New Roman" panose="02020603050405020304" pitchFamily="18" charset="0"/>
                      </a:rPr>
                      <m:t>)</m:t>
                    </m:r>
                  </m:oMath>
                </a14:m>
                <a:r>
                  <a:rPr lang="en-US" altLang="en-US" sz="2400" dirty="0">
                    <a:latin typeface="Times New Roman" panose="02020603050405020304" pitchFamily="18" charset="0"/>
                    <a:cs typeface="Times New Roman" panose="02020603050405020304" pitchFamily="18" charset="0"/>
                  </a:rPr>
                  <a:t> (4D).</a:t>
                </a:r>
                <a:endParaRPr lang="en-US" altLang="en-US" sz="2400" dirty="0">
                  <a:latin typeface="Times New Roman" panose="02020603050405020304" pitchFamily="18" charset="0"/>
                  <a:cs typeface="Times New Roman" panose="02020603050405020304" pitchFamily="18" charset="0"/>
                </a:endParaRPr>
              </a:p>
              <a:p>
                <a:pPr lvl="2"/>
                <a:r>
                  <a:rPr lang="zh-CN" altLang="en-US" sz="2400">
                    <a:latin typeface="Times New Roman" panose="02020603050405020304" pitchFamily="18" charset="0"/>
                    <a:cs typeface="Times New Roman" panose="02020603050405020304" pitchFamily="18" charset="0"/>
                  </a:rPr>
                  <a:t>更一般的情况，对于椭圆，我们需要</a:t>
                </a:r>
                <a:r>
                  <a:rPr lang="en-US" altLang="en-US" sz="2400">
                    <a:latin typeface="Times New Roman" panose="02020603050405020304" pitchFamily="18" charset="0"/>
                    <a:cs typeface="Times New Roman" panose="02020603050405020304" pitchFamily="18" charset="0"/>
                  </a:rPr>
                  <a:t>5D</a:t>
                </a:r>
                <a:r>
                  <a:rPr lang="zh-CN" altLang="en-US" sz="2400">
                    <a:latin typeface="Times New Roman" panose="02020603050405020304" pitchFamily="18" charset="0"/>
                    <a:cs typeface="Times New Roman" panose="02020603050405020304" pitchFamily="18" charset="0"/>
                  </a:rPr>
                  <a:t>表示</a:t>
                </a:r>
                <a14:m>
                  <m:oMath xmlns:m="http://schemas.openxmlformats.org/officeDocument/2006/math">
                    <m:r>
                      <a:rPr lang="en-US" altLang="en-US" sz="2400" i="1" dirty="0" smtClean="0">
                        <a:latin typeface="Cambria Math" panose="02040503050406030204" pitchFamily="18" charset="0"/>
                        <a:cs typeface="Times New Roman" panose="02020603050405020304" pitchFamily="18" charset="0"/>
                      </a:rPr>
                      <m:t>(</m:t>
                    </m:r>
                    <m:r>
                      <a:rPr lang="en-US" altLang="en-US" sz="2400" i="1" dirty="0" err="1" smtClean="0">
                        <a:latin typeface="Cambria Math" panose="02040503050406030204" pitchFamily="18" charset="0"/>
                        <a:cs typeface="Times New Roman" panose="02020603050405020304" pitchFamily="18" charset="0"/>
                      </a:rPr>
                      <m:t>ℎ</m:t>
                    </m:r>
                    <m:r>
                      <a:rPr lang="en-US" altLang="en-US" sz="2400" i="1" dirty="0" err="1" smtClean="0">
                        <a:latin typeface="Cambria Math" panose="02040503050406030204" pitchFamily="18" charset="0"/>
                        <a:cs typeface="Times New Roman" panose="02020603050405020304" pitchFamily="18" charset="0"/>
                      </a:rPr>
                      <m:t>,</m:t>
                    </m:r>
                    <m:r>
                      <a:rPr lang="en-US" altLang="en-US" sz="2400" i="1" dirty="0" err="1" smtClean="0">
                        <a:latin typeface="Cambria Math" panose="02040503050406030204" pitchFamily="18" charset="0"/>
                        <a:cs typeface="Times New Roman" panose="02020603050405020304" pitchFamily="18" charset="0"/>
                      </a:rPr>
                      <m:t>𝑘</m:t>
                    </m:r>
                    <m:r>
                      <a:rPr lang="en-US" altLang="en-US" sz="2400" i="1" dirty="0" err="1" smtClean="0">
                        <a:latin typeface="Cambria Math" panose="02040503050406030204" pitchFamily="18" charset="0"/>
                        <a:cs typeface="Times New Roman" panose="02020603050405020304" pitchFamily="18" charset="0"/>
                      </a:rPr>
                      <m:t>,</m:t>
                    </m:r>
                    <m:r>
                      <a:rPr lang="en-US" altLang="en-US" sz="2400" i="1" dirty="0" err="1" smtClean="0">
                        <a:latin typeface="Cambria Math" panose="02040503050406030204" pitchFamily="18" charset="0"/>
                        <a:cs typeface="Times New Roman" panose="02020603050405020304" pitchFamily="18" charset="0"/>
                      </a:rPr>
                      <m:t>𝑎</m:t>
                    </m:r>
                    <m:r>
                      <a:rPr lang="en-US" altLang="en-US" sz="2400" i="1" dirty="0" err="1" smtClean="0">
                        <a:latin typeface="Cambria Math" panose="02040503050406030204" pitchFamily="18" charset="0"/>
                        <a:cs typeface="Times New Roman" panose="02020603050405020304" pitchFamily="18" charset="0"/>
                      </a:rPr>
                      <m:t>,</m:t>
                    </m:r>
                    <m:r>
                      <a:rPr lang="en-US" altLang="en-US" sz="2400" i="1" dirty="0" err="1" smtClean="0">
                        <a:latin typeface="Cambria Math" panose="02040503050406030204" pitchFamily="18" charset="0"/>
                        <a:cs typeface="Times New Roman" panose="02020603050405020304" pitchFamily="18" charset="0"/>
                      </a:rPr>
                      <m:t>𝑏</m:t>
                    </m:r>
                    <m:r>
                      <a:rPr lang="en-US" altLang="en-US" sz="2400" i="1" dirty="0">
                        <a:latin typeface="Cambria Math" panose="02040503050406030204" pitchFamily="18" charset="0"/>
                        <a:cs typeface="Times New Roman" panose="02020603050405020304" pitchFamily="18" charset="0"/>
                      </a:rPr>
                      <m:t>,</m:t>
                    </m:r>
                    <m:r>
                      <a:rPr lang="en-US" altLang="en-US" sz="2400" b="0" i="1" dirty="0" smtClean="0">
                        <a:latin typeface="Cambria Math" panose="02040503050406030204" pitchFamily="18" charset="0"/>
                        <a:cs typeface="Times New Roman" panose="02020603050405020304" pitchFamily="18" charset="0"/>
                      </a:rPr>
                      <m:t>𝜃</m:t>
                    </m:r>
                    <m:r>
                      <a:rPr lang="en-US" altLang="en-US" sz="2400" i="1" dirty="0" smtClean="0">
                        <a:latin typeface="Cambria Math" panose="02040503050406030204" pitchFamily="18" charset="0"/>
                        <a:cs typeface="Times New Roman" panose="02020603050405020304" pitchFamily="18" charset="0"/>
                      </a:rPr>
                      <m:t>)</m:t>
                    </m:r>
                  </m:oMath>
                </a14:m>
                <a:r>
                  <a:rPr lang="en-US" altLang="en-US" sz="2400" dirty="0">
                    <a:latin typeface="Times New Roman" panose="02020603050405020304" pitchFamily="18" charset="0"/>
                    <a:cs typeface="Times New Roman" panose="02020603050405020304" pitchFamily="18" charset="0"/>
                  </a:rPr>
                  <a:t>.</a:t>
                </a:r>
                <a:endParaRPr lang="en-US" altLang="en-US" sz="2400" dirty="0">
                  <a:latin typeface="Times New Roman" panose="02020603050405020304" pitchFamily="18" charset="0"/>
                  <a:cs typeface="Times New Roman" panose="02020603050405020304" pitchFamily="18" charset="0"/>
                </a:endParaRPr>
              </a:p>
              <a:p>
                <a:pPr lvl="2"/>
                <a:endParaRPr lang="en-US" altLang="en-US" sz="2400" dirty="0">
                  <a:latin typeface="Times New Roman" panose="02020603050405020304" pitchFamily="18" charset="0"/>
                  <a:cs typeface="Times New Roman" panose="02020603050405020304" pitchFamily="18" charset="0"/>
                </a:endParaRPr>
              </a:p>
            </p:txBody>
          </p:sp>
        </mc:Choice>
        <mc:Fallback>
          <p:sp>
            <p:nvSpPr>
              <p:cNvPr id="4" name="矩形 3"/>
              <p:cNvSpPr>
                <a:spLocks noRot="1" noChangeAspect="1" noMove="1" noResize="1" noEditPoints="1" noAdjustHandles="1" noChangeArrowheads="1" noChangeShapeType="1" noTextEdit="1"/>
              </p:cNvSpPr>
              <p:nvPr/>
            </p:nvSpPr>
            <p:spPr>
              <a:xfrm>
                <a:off x="35496" y="2898720"/>
                <a:ext cx="9001000" cy="2677656"/>
              </a:xfrm>
              <a:prstGeom prst="rect">
                <a:avLst/>
              </a:prstGeom>
              <a:blipFill rotWithShape="1">
                <a:blip r:embed="rId2"/>
                <a:stretch>
                  <a:fillRect l="-6" t="-1160" r="5" b="16"/>
                </a:stretch>
              </a:blipFill>
            </p:spPr>
            <p:txBody>
              <a:bodyPr/>
              <a:lstStyle/>
              <a:p>
                <a:r>
                  <a:rPr lang="zh-CN" altLang="en-US">
                    <a:noFill/>
                  </a:rPr>
                  <a:t> </a:t>
                </a:r>
              </a:p>
            </p:txBody>
          </p:sp>
        </mc:Fallback>
      </mc:AlternateContent>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99592" y="692696"/>
            <a:ext cx="2695575" cy="2228850"/>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612" y="3645023"/>
            <a:ext cx="2667000" cy="2400300"/>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5856" y="3645024"/>
            <a:ext cx="2743200" cy="240030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0300" y="3645022"/>
            <a:ext cx="2609850" cy="2412495"/>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52120" y="696128"/>
            <a:ext cx="2756711" cy="2225418"/>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716016" y="476672"/>
            <a:ext cx="2438400" cy="2438400"/>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680" y="476672"/>
            <a:ext cx="2438400" cy="2438400"/>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3789040"/>
            <a:ext cx="3810000" cy="243840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2080" y="3789040"/>
            <a:ext cx="2438400" cy="243840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91680" y="905288"/>
            <a:ext cx="2438400" cy="2438400"/>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0072" y="908720"/>
            <a:ext cx="2438400" cy="2438400"/>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3929624"/>
            <a:ext cx="3810000" cy="243840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0072" y="3929624"/>
            <a:ext cx="2438400" cy="243840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42912" y="566737"/>
            <a:ext cx="8258175" cy="57245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49438" y="5448300"/>
            <a:ext cx="5888037" cy="140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3913" y="214313"/>
            <a:ext cx="5656262" cy="5287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1560" y="260648"/>
            <a:ext cx="3888432" cy="2783892"/>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0032" y="260648"/>
            <a:ext cx="3697580" cy="2783892"/>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632" y="3789040"/>
            <a:ext cx="6621425" cy="2304256"/>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http://www.mathworks.com/matlabcentral/fileexchange/screenshots/4708/original.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35696" y="548680"/>
            <a:ext cx="5353050" cy="53530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http://www.mathworks.com/matlabcentral/fileexchange/screenshots/2632/original.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1560" y="1844824"/>
            <a:ext cx="314325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1960" y="1412776"/>
            <a:ext cx="4572000" cy="342900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1426464"/>
            <a:ext cx="9144000" cy="4005072"/>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83768" y="4005064"/>
            <a:ext cx="4572000" cy="2144389"/>
          </a:xfrm>
          <a:prstGeom prst="rect">
            <a:avLst/>
          </a:prstGeom>
        </p:spPr>
      </p:pic>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27784" y="404664"/>
            <a:ext cx="4283968" cy="312445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ltLang="zh-CN" sz="4000" dirty="0"/>
              <a:t>Contents</a:t>
            </a:r>
            <a:endParaRPr lang="en-US" altLang="zh-CN" sz="4000" dirty="0"/>
          </a:p>
        </p:txBody>
      </p:sp>
      <p:sp>
        <p:nvSpPr>
          <p:cNvPr id="4099" name="Rectangle 3"/>
          <p:cNvSpPr>
            <a:spLocks noGrp="1" noChangeArrowheads="1"/>
          </p:cNvSpPr>
          <p:nvPr>
            <p:ph idx="1"/>
          </p:nvPr>
        </p:nvSpPr>
        <p:spPr>
          <a:xfrm>
            <a:off x="374848" y="1052736"/>
            <a:ext cx="8769152" cy="5040560"/>
          </a:xfrm>
        </p:spPr>
        <p:txBody>
          <a:bodyPr>
            <a:normAutofit/>
          </a:bodyPr>
          <a:lstStyle/>
          <a:p>
            <a:pPr>
              <a:lnSpc>
                <a:spcPct val="120000"/>
              </a:lnSpc>
            </a:pPr>
            <a:r>
              <a:rPr lang="en-US" altLang="zh-CN" sz="2400" dirty="0">
                <a:solidFill>
                  <a:schemeClr val="bg1">
                    <a:lumMod val="75000"/>
                  </a:schemeClr>
                </a:solidFill>
              </a:rPr>
              <a:t>Fundamentals</a:t>
            </a:r>
            <a:endParaRPr lang="en-US" altLang="zh-CN" sz="2400" dirty="0">
              <a:solidFill>
                <a:schemeClr val="bg1">
                  <a:lumMod val="75000"/>
                </a:schemeClr>
              </a:solidFill>
            </a:endParaRPr>
          </a:p>
          <a:p>
            <a:pPr>
              <a:lnSpc>
                <a:spcPct val="120000"/>
              </a:lnSpc>
            </a:pPr>
            <a:r>
              <a:rPr lang="en-US" altLang="zh-CN" sz="2400" dirty="0">
                <a:solidFill>
                  <a:schemeClr val="bg1">
                    <a:lumMod val="75000"/>
                  </a:schemeClr>
                </a:solidFill>
              </a:rPr>
              <a:t>Point, Line, and Edge Detection</a:t>
            </a:r>
            <a:r>
              <a:rPr lang="zh-CN" altLang="en-US" sz="2400" dirty="0">
                <a:solidFill>
                  <a:schemeClr val="bg1">
                    <a:lumMod val="75000"/>
                  </a:schemeClr>
                </a:solidFill>
              </a:rPr>
              <a:t>（点、线和边缘检测）</a:t>
            </a:r>
            <a:r>
              <a:rPr lang="en-US" altLang="zh-CN" sz="2400" dirty="0">
                <a:solidFill>
                  <a:schemeClr val="bg1">
                    <a:lumMod val="75000"/>
                  </a:schemeClr>
                </a:solidFill>
              </a:rPr>
              <a:t> </a:t>
            </a:r>
            <a:endParaRPr lang="en-US" altLang="zh-CN" sz="2400" dirty="0">
              <a:solidFill>
                <a:schemeClr val="bg1">
                  <a:lumMod val="75000"/>
                </a:schemeClr>
              </a:solidFill>
            </a:endParaRPr>
          </a:p>
          <a:p>
            <a:pPr>
              <a:lnSpc>
                <a:spcPct val="120000"/>
              </a:lnSpc>
            </a:pPr>
            <a:r>
              <a:rPr lang="en-US" altLang="zh-CN" sz="2400" dirty="0" err="1"/>
              <a:t>Thresholding</a:t>
            </a:r>
            <a:r>
              <a:rPr lang="zh-CN" altLang="en-US" sz="2400" dirty="0"/>
              <a:t>（阈值处理）</a:t>
            </a:r>
            <a:endParaRPr lang="en-US" altLang="zh-CN" sz="2400" dirty="0"/>
          </a:p>
          <a:p>
            <a:pPr>
              <a:lnSpc>
                <a:spcPct val="120000"/>
              </a:lnSpc>
            </a:pPr>
            <a:r>
              <a:rPr lang="en-US" altLang="zh-CN" sz="2400" dirty="0">
                <a:solidFill>
                  <a:schemeClr val="bg1">
                    <a:lumMod val="75000"/>
                  </a:schemeClr>
                </a:solidFill>
              </a:rPr>
              <a:t>Region-Based Segmentation</a:t>
            </a:r>
            <a:r>
              <a:rPr lang="zh-CN" altLang="en-US" sz="2400" dirty="0">
                <a:solidFill>
                  <a:schemeClr val="bg1">
                    <a:lumMod val="75000"/>
                  </a:schemeClr>
                </a:solidFill>
              </a:rPr>
              <a:t>（基于区域的分割）</a:t>
            </a:r>
            <a:endParaRPr lang="zh-CN" altLang="en-US" sz="2400" dirty="0">
              <a:solidFill>
                <a:schemeClr val="bg1">
                  <a:lumMod val="75000"/>
                </a:schemeClr>
              </a:solidFill>
            </a:endParaRPr>
          </a:p>
          <a:p>
            <a:pPr>
              <a:lnSpc>
                <a:spcPct val="120000"/>
              </a:lnSpc>
            </a:pPr>
            <a:r>
              <a:rPr lang="en-US" altLang="zh-CN" sz="2400" dirty="0">
                <a:solidFill>
                  <a:schemeClr val="bg1">
                    <a:lumMod val="75000"/>
                  </a:schemeClr>
                </a:solidFill>
              </a:rPr>
              <a:t>Segmentation Using Morphological Watersheds</a:t>
            </a:r>
            <a:r>
              <a:rPr lang="zh-CN" altLang="en-US" sz="2400" dirty="0">
                <a:solidFill>
                  <a:schemeClr val="bg1">
                    <a:lumMod val="75000"/>
                  </a:schemeClr>
                </a:solidFill>
              </a:rPr>
              <a:t>（形态学分水岭）</a:t>
            </a:r>
            <a:endParaRPr lang="en-US" altLang="zh-CN" sz="2400" dirty="0">
              <a:solidFill>
                <a:schemeClr val="bg1">
                  <a:lumMod val="7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3.</a:t>
            </a:r>
            <a:r>
              <a:rPr lang="zh-CN" altLang="en-US"/>
              <a:t>阈值处理</a:t>
            </a:r>
            <a:endParaRPr lang="zh-CN" altLang="en-US" dirty="0"/>
          </a:p>
        </p:txBody>
      </p:sp>
      <p:sp>
        <p:nvSpPr>
          <p:cNvPr id="3" name="内容占位符 2"/>
          <p:cNvSpPr>
            <a:spLocks noGrp="1"/>
          </p:cNvSpPr>
          <p:nvPr>
            <p:ph idx="1"/>
          </p:nvPr>
        </p:nvSpPr>
        <p:spPr/>
        <p:txBody>
          <a:bodyPr/>
          <a:lstStyle/>
          <a:p>
            <a:endParaRPr lang="zh-CN" altLang="en-US"/>
          </a:p>
        </p:txBody>
      </p:sp>
      <p:graphicFrame>
        <p:nvGraphicFramePr>
          <p:cNvPr id="4" name="Object 3"/>
          <p:cNvGraphicFramePr>
            <a:graphicFrameLocks noChangeAspect="1"/>
          </p:cNvGraphicFramePr>
          <p:nvPr/>
        </p:nvGraphicFramePr>
        <p:xfrm>
          <a:off x="742950" y="1739900"/>
          <a:ext cx="7667625" cy="1643063"/>
        </p:xfrm>
        <a:graphic>
          <a:graphicData uri="http://schemas.openxmlformats.org/presentationml/2006/ole">
            <mc:AlternateContent xmlns:mc="http://schemas.openxmlformats.org/markup-compatibility/2006">
              <mc:Choice xmlns:v="urn:schemas-microsoft-com:vml" Requires="v">
                <p:oleObj spid="_x0000_s25730" name="Equation" r:id="rId1" imgW="3200400" imgH="685800" progId="Equation.DSMT4">
                  <p:embed/>
                </p:oleObj>
              </mc:Choice>
              <mc:Fallback>
                <p:oleObj name="Equation" r:id="rId1" imgW="3200400" imgH="685800" progId="Equation.DSMT4">
                  <p:embed/>
                  <p:pic>
                    <p:nvPicPr>
                      <p:cNvPr id="0" name="图片 257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50" y="1739900"/>
                        <a:ext cx="7667625" cy="1643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4"/>
          <p:cNvGraphicFramePr>
            <a:graphicFrameLocks noChangeAspect="1"/>
          </p:cNvGraphicFramePr>
          <p:nvPr/>
        </p:nvGraphicFramePr>
        <p:xfrm>
          <a:off x="1425575" y="3921125"/>
          <a:ext cx="4427538" cy="1920875"/>
        </p:xfrm>
        <a:graphic>
          <a:graphicData uri="http://schemas.openxmlformats.org/presentationml/2006/ole">
            <mc:AlternateContent xmlns:mc="http://schemas.openxmlformats.org/markup-compatibility/2006">
              <mc:Choice xmlns:v="urn:schemas-microsoft-com:vml" Requires="v">
                <p:oleObj spid="_x0000_s25731" name="Equation" r:id="rId3" imgW="2108200" imgH="914400" progId="Equation.DSMT4">
                  <p:embed/>
                </p:oleObj>
              </mc:Choice>
              <mc:Fallback>
                <p:oleObj name="Equation" r:id="rId3" imgW="2108200" imgH="914400" progId="Equation.DSMT4">
                  <p:embed/>
                  <p:pic>
                    <p:nvPicPr>
                      <p:cNvPr id="0" name="图片 257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5575" y="3921125"/>
                        <a:ext cx="4427538" cy="1920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3.</a:t>
            </a:r>
            <a:r>
              <a:rPr lang="zh-CN" altLang="en-US"/>
              <a:t>阈值处理</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9250" y="2006600"/>
            <a:ext cx="6592888" cy="236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9100" y="2039938"/>
            <a:ext cx="1717675" cy="229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3.</a:t>
            </a:r>
            <a:r>
              <a:rPr lang="zh-CN" altLang="en-US"/>
              <a:t>阈值处理</a:t>
            </a:r>
            <a:endParaRPr lang="zh-CN" altLang="en-US" dirty="0"/>
          </a:p>
        </p:txBody>
      </p:sp>
      <p:sp>
        <p:nvSpPr>
          <p:cNvPr id="3" name="内容占位符 2"/>
          <p:cNvSpPr>
            <a:spLocks noGrp="1"/>
          </p:cNvSpPr>
          <p:nvPr>
            <p:ph idx="1"/>
          </p:nvPr>
        </p:nvSpPr>
        <p:spPr/>
        <p:txBody>
          <a:bodyPr/>
          <a:lstStyle/>
          <a:p>
            <a:r>
              <a:rPr lang="zh-CN" altLang="en-US"/>
              <a:t>图像阈值分割中的噪声影响</a:t>
            </a:r>
            <a:endParaRPr lang="zh-CN" altLang="en-US" dirty="0"/>
          </a:p>
        </p:txBody>
      </p:sp>
      <p:pic>
        <p:nvPicPr>
          <p:cNvPr id="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38082" y="1887227"/>
            <a:ext cx="7103132" cy="3784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379" y="5672137"/>
            <a:ext cx="8021637" cy="118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3.</a:t>
            </a:r>
            <a:r>
              <a:rPr lang="zh-CN" altLang="en-US"/>
              <a:t>阈值处理</a:t>
            </a:r>
            <a:endParaRPr lang="zh-CN" altLang="en-US" dirty="0"/>
          </a:p>
        </p:txBody>
      </p:sp>
      <p:sp>
        <p:nvSpPr>
          <p:cNvPr id="3" name="内容占位符 2"/>
          <p:cNvSpPr>
            <a:spLocks noGrp="1"/>
          </p:cNvSpPr>
          <p:nvPr>
            <p:ph idx="1"/>
          </p:nvPr>
        </p:nvSpPr>
        <p:spPr/>
        <p:txBody>
          <a:bodyPr/>
          <a:lstStyle/>
          <a:p>
            <a:r>
              <a:rPr lang="zh-CN" altLang="en-US"/>
              <a:t>光照与反射的影响</a:t>
            </a:r>
            <a:endParaRPr lang="zh-CN" altLang="en-US" dirty="0"/>
          </a:p>
        </p:txBody>
      </p:sp>
      <p:pic>
        <p:nvPicPr>
          <p:cNvPr id="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50630" y="1839325"/>
            <a:ext cx="7078035" cy="378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75" y="5622925"/>
            <a:ext cx="8486775" cy="1163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点、线和边缘检测</a:t>
            </a:r>
            <a:endParaRPr lang="zh-CN" altLang="en-US" dirty="0"/>
          </a:p>
        </p:txBody>
      </p:sp>
      <p:sp>
        <p:nvSpPr>
          <p:cNvPr id="3" name="内容占位符 2"/>
          <p:cNvSpPr>
            <a:spLocks noGrp="1"/>
          </p:cNvSpPr>
          <p:nvPr>
            <p:ph idx="1"/>
          </p:nvPr>
        </p:nvSpPr>
        <p:spPr/>
        <p:txBody>
          <a:bodyPr>
            <a:normAutofit/>
          </a:bodyPr>
          <a:lstStyle/>
          <a:p>
            <a:r>
              <a:rPr lang="zh-CN" altLang="en-US" dirty="0"/>
              <a:t>背景</a:t>
            </a:r>
            <a:endParaRPr lang="en-US" altLang="zh-CN" dirty="0"/>
          </a:p>
          <a:p>
            <a:pPr lvl="1"/>
            <a:r>
              <a:rPr lang="zh-CN" altLang="en-US" dirty="0"/>
              <a:t>一阶导数和二阶导数的特点</a:t>
            </a:r>
            <a:endParaRPr lang="en-US" altLang="zh-CN" dirty="0"/>
          </a:p>
          <a:p>
            <a:pPr lvl="2"/>
            <a:r>
              <a:rPr lang="zh-CN" altLang="en-US" dirty="0"/>
              <a:t>图像中，一阶导数一般会产生较厚的边缘</a:t>
            </a:r>
            <a:endParaRPr lang="en-US" altLang="zh-CN" dirty="0"/>
          </a:p>
          <a:p>
            <a:pPr lvl="2"/>
            <a:r>
              <a:rPr lang="zh-CN" altLang="en-US" dirty="0"/>
              <a:t>二阶导数对于细线、孤立点、噪声等图像细节具有较强的响应</a:t>
            </a:r>
            <a:endParaRPr lang="en-US" altLang="zh-CN" dirty="0"/>
          </a:p>
          <a:p>
            <a:pPr lvl="2"/>
            <a:r>
              <a:rPr lang="zh-CN" altLang="en-US"/>
              <a:t>在斜坡和</a:t>
            </a:r>
            <a:r>
              <a:rPr lang="zh-CN" altLang="en-US" dirty="0"/>
              <a:t>台阶形状的灰度变换处，二阶导数会产生双边缘响应</a:t>
            </a:r>
            <a:endParaRPr lang="en-US" altLang="zh-CN" dirty="0"/>
          </a:p>
          <a:p>
            <a:pPr lvl="2"/>
            <a:r>
              <a:rPr lang="zh-CN" altLang="en-US" dirty="0"/>
              <a:t>二阶导数的正负可用来确定边缘处的灰度变化是从亮到暗还是从暗到亮</a:t>
            </a:r>
            <a:endParaRPr lang="en-US" altLang="zh-CN" dirty="0"/>
          </a:p>
          <a:p>
            <a:pPr lvl="2"/>
            <a:endParaRPr lang="en-US" altLang="zh-CN" dirty="0"/>
          </a:p>
          <a:p>
            <a:pPr lvl="1"/>
            <a:endParaRPr lang="zh-CN" alt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3.</a:t>
            </a:r>
            <a:r>
              <a:rPr lang="zh-CN" altLang="en-US"/>
              <a:t>阈值处理</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fontScale="92500" lnSpcReduction="20000"/>
              </a:bodyPr>
              <a:lstStyle/>
              <a:p>
                <a:r>
                  <a:rPr lang="zh-CN" altLang="en-US">
                    <a:solidFill>
                      <a:srgbClr val="0066FF"/>
                    </a:solidFill>
                  </a:rPr>
                  <a:t>基本全局阈值处理</a:t>
                </a:r>
                <a:endParaRPr lang="en-US" altLang="zh-CN" dirty="0">
                  <a:solidFill>
                    <a:srgbClr val="0066FF"/>
                  </a:solidFill>
                </a:endParaRPr>
              </a:p>
              <a:p>
                <a:pPr lvl="1"/>
                <a:r>
                  <a:rPr lang="zh-CN" altLang="en-US"/>
                  <a:t>为全局阈值选择一个初始估计值</a:t>
                </a:r>
                <a14:m>
                  <m:oMath xmlns:m="http://schemas.openxmlformats.org/officeDocument/2006/math">
                    <m:r>
                      <a:rPr lang="en-US" altLang="zh-CN" i="1" dirty="0" smtClean="0">
                        <a:latin typeface="Cambria Math" panose="02040503050406030204" pitchFamily="18" charset="0"/>
                      </a:rPr>
                      <m:t>𝑇</m:t>
                    </m:r>
                  </m:oMath>
                </a14:m>
                <a:endParaRPr lang="en-US" altLang="zh-CN" dirty="0"/>
              </a:p>
              <a:p>
                <a:pPr lvl="1"/>
                <a:r>
                  <a:rPr lang="zh-CN" altLang="en-US"/>
                  <a:t>用</a:t>
                </a:r>
                <a14:m>
                  <m:oMath xmlns:m="http://schemas.openxmlformats.org/officeDocument/2006/math">
                    <m:r>
                      <a:rPr lang="en-US" altLang="zh-CN" i="1" dirty="0" smtClean="0">
                        <a:latin typeface="Cambria Math" panose="02040503050406030204" pitchFamily="18" charset="0"/>
                      </a:rPr>
                      <m:t>𝑇</m:t>
                    </m:r>
                  </m:oMath>
                </a14:m>
                <a:r>
                  <a:rPr lang="zh-CN" altLang="en-US"/>
                  <a:t>分割图像。将得到两组像素：</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𝐺</m:t>
                        </m:r>
                      </m:e>
                      <m:sub>
                        <m:r>
                          <a:rPr lang="en-US" altLang="zh-CN" i="1" dirty="0" smtClean="0">
                            <a:latin typeface="Cambria Math" panose="02040503050406030204" pitchFamily="18" charset="0"/>
                          </a:rPr>
                          <m:t>1</m:t>
                        </m:r>
                      </m:sub>
                    </m:sSub>
                  </m:oMath>
                </a14:m>
                <a:r>
                  <a:rPr lang="en-US" altLang="zh-CN" dirty="0"/>
                  <a:t> </a:t>
                </a:r>
                <a:r>
                  <a:rPr lang="zh-CN" altLang="en-US"/>
                  <a:t>由所有灰度值大于</a:t>
                </a:r>
                <a14:m>
                  <m:oMath xmlns:m="http://schemas.openxmlformats.org/officeDocument/2006/math">
                    <m:r>
                      <a:rPr lang="en-US" altLang="zh-CN" i="1" dirty="0" smtClean="0">
                        <a:latin typeface="Cambria Math" panose="02040503050406030204" pitchFamily="18" charset="0"/>
                      </a:rPr>
                      <m:t>𝑇</m:t>
                    </m:r>
                  </m:oMath>
                </a14:m>
                <a:r>
                  <a:rPr lang="zh-CN" altLang="en-US"/>
                  <a:t>的像素组成；</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𝐺</m:t>
                        </m:r>
                      </m:e>
                      <m:sub>
                        <m:r>
                          <a:rPr lang="en-US" altLang="zh-CN" i="1" dirty="0" smtClean="0">
                            <a:latin typeface="Cambria Math" panose="02040503050406030204" pitchFamily="18" charset="0"/>
                          </a:rPr>
                          <m:t>2</m:t>
                        </m:r>
                      </m:sub>
                    </m:sSub>
                  </m:oMath>
                </a14:m>
                <a:r>
                  <a:rPr lang="en-US" altLang="zh-CN" dirty="0"/>
                  <a:t> </a:t>
                </a:r>
                <a:r>
                  <a:rPr lang="zh-CN" altLang="en-US"/>
                  <a:t>由所有灰度值小于等于</a:t>
                </a:r>
                <a14:m>
                  <m:oMath xmlns:m="http://schemas.openxmlformats.org/officeDocument/2006/math">
                    <m:r>
                      <a:rPr lang="en-US" altLang="zh-CN" i="1" dirty="0" smtClean="0">
                        <a:latin typeface="Cambria Math" panose="02040503050406030204" pitchFamily="18" charset="0"/>
                      </a:rPr>
                      <m:t>𝑇</m:t>
                    </m:r>
                  </m:oMath>
                </a14:m>
                <a:r>
                  <a:rPr lang="zh-CN" altLang="en-US"/>
                  <a:t>的像素组成。</a:t>
                </a:r>
                <a:endParaRPr lang="en-US" altLang="zh-CN" dirty="0"/>
              </a:p>
              <a:p>
                <a:pPr lvl="1"/>
                <a:r>
                  <a:rPr lang="zh-CN" altLang="en-US"/>
                  <a:t>对于两个像素组</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𝐺</m:t>
                        </m:r>
                      </m:e>
                      <m:sub>
                        <m:r>
                          <a:rPr lang="en-US" altLang="zh-CN" i="1" dirty="0">
                            <a:latin typeface="Cambria Math" panose="02040503050406030204" pitchFamily="18" charset="0"/>
                          </a:rPr>
                          <m:t>1</m:t>
                        </m:r>
                      </m:sub>
                    </m:sSub>
                  </m:oMath>
                </a14:m>
                <a:r>
                  <a:rPr lang="zh-CN" altLang="en-US" dirty="0"/>
                  <a:t>和</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𝐺</m:t>
                        </m:r>
                      </m:e>
                      <m:sub>
                        <m:r>
                          <a:rPr lang="en-US" altLang="zh-CN" i="1" dirty="0">
                            <a:latin typeface="Cambria Math" panose="02040503050406030204" pitchFamily="18" charset="0"/>
                          </a:rPr>
                          <m:t>2</m:t>
                        </m:r>
                      </m:sub>
                    </m:sSub>
                  </m:oMath>
                </a14:m>
                <a:r>
                  <a:rPr lang="zh-CN" altLang="en-US"/>
                  <a:t>分别计算灰度均值</a:t>
                </a:r>
                <a:r>
                  <a:rPr lang="en-US" altLang="zh-CN"/>
                  <a:t> </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𝑚</m:t>
                        </m:r>
                      </m:e>
                      <m:sub>
                        <m:r>
                          <a:rPr lang="en-US" altLang="zh-CN" i="1" dirty="0" smtClean="0">
                            <a:latin typeface="Cambria Math" panose="02040503050406030204" pitchFamily="18" charset="0"/>
                          </a:rPr>
                          <m:t>1</m:t>
                        </m:r>
                      </m:sub>
                    </m:sSub>
                  </m:oMath>
                </a14:m>
                <a:r>
                  <a:rPr lang="zh-CN" altLang="en-US" dirty="0"/>
                  <a:t>和</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𝑚</m:t>
                        </m:r>
                      </m:e>
                      <m:sub>
                        <m:r>
                          <a:rPr lang="en-US" altLang="zh-CN" i="1" dirty="0" smtClean="0">
                            <a:latin typeface="Cambria Math" panose="02040503050406030204" pitchFamily="18" charset="0"/>
                          </a:rPr>
                          <m:t>2</m:t>
                        </m:r>
                      </m:sub>
                    </m:sSub>
                  </m:oMath>
                </a14:m>
                <a:endParaRPr lang="en-US" altLang="zh-CN" dirty="0"/>
              </a:p>
              <a:p>
                <a:pPr lvl="1"/>
                <a:r>
                  <a:rPr lang="zh-CN" altLang="en-US"/>
                  <a:t>采用下式计算新的阈值</a:t>
                </a:r>
                <a:endParaRPr lang="en-US" altLang="zh-CN" dirty="0"/>
              </a:p>
              <a:p>
                <a:pPr marL="457200" lvl="1"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𝑇</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2</m:t>
                              </m:r>
                            </m:sub>
                          </m:sSub>
                        </m:e>
                      </m:d>
                    </m:oMath>
                  </m:oMathPara>
                </a14:m>
                <a:endParaRPr lang="en-US" altLang="zh-CN" dirty="0"/>
              </a:p>
              <a:p>
                <a:pPr lvl="1"/>
                <a:r>
                  <a:rPr lang="zh-CN" altLang="en-US"/>
                  <a:t>重复步骤</a:t>
                </a:r>
                <a:r>
                  <a:rPr lang="en-US" altLang="zh-CN"/>
                  <a:t>2-4</a:t>
                </a:r>
                <a:r>
                  <a:rPr lang="zh-CN" altLang="en-US"/>
                  <a:t>，直到两个连续迭代间</a:t>
                </a:r>
                <a14:m>
                  <m:oMath xmlns:m="http://schemas.openxmlformats.org/officeDocument/2006/math">
                    <m:r>
                      <a:rPr lang="en-US" altLang="zh-CN" i="1" smtClean="0">
                        <a:latin typeface="Cambria Math" panose="02040503050406030204" pitchFamily="18" charset="0"/>
                      </a:rPr>
                      <m:t>𝑇</m:t>
                    </m:r>
                  </m:oMath>
                </a14:m>
                <a:r>
                  <a:rPr lang="zh-CN" altLang="en-US"/>
                  <a:t>的差异小于预先设定的阈值</a:t>
                </a:r>
                <a:r>
                  <a:rPr lang="en-US" altLang="zh-CN"/>
                  <a:t> </a:t>
                </a:r>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2" t="-11" r="2" b="9"/>
                </a:stretch>
              </a:blipFill>
            </p:spPr>
            <p:txBody>
              <a:bodyPr/>
              <a:lstStyle/>
              <a:p>
                <a:r>
                  <a:rPr lang="zh-CN" altLang="en-US">
                    <a:noFill/>
                  </a:rPr>
                  <a:t> </a:t>
                </a:r>
              </a:p>
            </p:txBody>
          </p:sp>
        </mc:Fallback>
      </mc:AlternateContent>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3.</a:t>
            </a:r>
            <a:r>
              <a:rPr lang="zh-CN" altLang="en-US"/>
              <a:t>阈值处理</a:t>
            </a:r>
            <a:endParaRPr lang="zh-CN" altLang="en-US" dirty="0"/>
          </a:p>
        </p:txBody>
      </p:sp>
      <p:sp>
        <p:nvSpPr>
          <p:cNvPr id="3" name="内容占位符 2"/>
          <p:cNvSpPr>
            <a:spLocks noGrp="1"/>
          </p:cNvSpPr>
          <p:nvPr>
            <p:ph idx="1"/>
          </p:nvPr>
        </p:nvSpPr>
        <p:spPr/>
        <p:txBody>
          <a:bodyPr>
            <a:normAutofit/>
          </a:bodyPr>
          <a:lstStyle/>
          <a:p>
            <a:r>
              <a:rPr lang="zh-CN" altLang="en-US" sz="2500"/>
              <a:t>基本全局阈值处理</a:t>
            </a:r>
            <a:endParaRPr lang="en-US" altLang="zh-CN" sz="2500" dirty="0"/>
          </a:p>
        </p:txBody>
      </p:sp>
      <p:pic>
        <p:nvPicPr>
          <p:cNvPr id="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9552" y="1858732"/>
            <a:ext cx="8002587" cy="319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727" y="5238519"/>
            <a:ext cx="7920037"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3.</a:t>
            </a:r>
            <a:r>
              <a:rPr lang="zh-CN" altLang="en-US"/>
              <a:t>阈值处理</a:t>
            </a:r>
            <a:endParaRPr lang="zh-CN" altLang="en-US" dirty="0"/>
          </a:p>
        </p:txBody>
      </p:sp>
      <p:sp>
        <p:nvSpPr>
          <p:cNvPr id="3" name="内容占位符 2"/>
          <p:cNvSpPr>
            <a:spLocks noGrp="1"/>
          </p:cNvSpPr>
          <p:nvPr>
            <p:ph idx="1"/>
          </p:nvPr>
        </p:nvSpPr>
        <p:spPr/>
        <p:txBody>
          <a:bodyPr>
            <a:normAutofit/>
          </a:bodyPr>
          <a:lstStyle/>
          <a:p>
            <a:r>
              <a:rPr lang="zh-CN" altLang="en-US" sz="2500"/>
              <a:t>采用大津法的最优全局阈值处理</a:t>
            </a:r>
            <a:endParaRPr lang="en-US" altLang="zh-CN" sz="2500" dirty="0"/>
          </a:p>
          <a:p>
            <a:pPr lvl="1"/>
            <a:r>
              <a:rPr lang="zh-CN" altLang="en-US" sz="2100">
                <a:solidFill>
                  <a:srgbClr val="0066FF"/>
                </a:solidFill>
              </a:rPr>
              <a:t>原则</a:t>
            </a:r>
            <a:r>
              <a:rPr lang="en-US" altLang="zh-CN" sz="2100">
                <a:solidFill>
                  <a:srgbClr val="0066FF"/>
                </a:solidFill>
              </a:rPr>
              <a:t>: </a:t>
            </a:r>
            <a:r>
              <a:rPr lang="zh-CN" altLang="en-US" sz="2100">
                <a:solidFill>
                  <a:srgbClr val="0066FF"/>
                </a:solidFill>
              </a:rPr>
              <a:t>最大化类间方差</a:t>
            </a:r>
            <a:endParaRPr lang="en-US" altLang="zh-CN" sz="2100" dirty="0">
              <a:solidFill>
                <a:srgbClr val="0066FF"/>
              </a:solidFill>
            </a:endParaRPr>
          </a:p>
          <a:p>
            <a:pPr lvl="1"/>
            <a:endParaRPr lang="zh-CN" altLang="en-US" sz="2100" dirty="0"/>
          </a:p>
        </p:txBody>
      </p:sp>
      <p:graphicFrame>
        <p:nvGraphicFramePr>
          <p:cNvPr id="4" name="Object 4"/>
          <p:cNvGraphicFramePr>
            <a:graphicFrameLocks noChangeAspect="1"/>
          </p:cNvGraphicFramePr>
          <p:nvPr/>
        </p:nvGraphicFramePr>
        <p:xfrm>
          <a:off x="669689" y="2132856"/>
          <a:ext cx="7507287" cy="2278063"/>
        </p:xfrm>
        <a:graphic>
          <a:graphicData uri="http://schemas.openxmlformats.org/presentationml/2006/ole">
            <mc:AlternateContent xmlns:mc="http://schemas.openxmlformats.org/markup-compatibility/2006">
              <mc:Choice xmlns:v="urn:schemas-microsoft-com:vml" Requires="v">
                <p:oleObj spid="_x0000_s26819" name="Equation" r:id="rId1" imgW="3683000" imgH="1117600" progId="Equation.DSMT4">
                  <p:embed/>
                </p:oleObj>
              </mc:Choice>
              <mc:Fallback>
                <p:oleObj name="Equation" r:id="rId1" imgW="3683000" imgH="1117600" progId="Equation.DSMT4">
                  <p:embed/>
                  <p:pic>
                    <p:nvPicPr>
                      <p:cNvPr id="0" name="图片 268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689" y="2132856"/>
                        <a:ext cx="7507287" cy="2278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5"/>
          <p:cNvGraphicFramePr>
            <a:graphicFrameLocks noChangeAspect="1"/>
          </p:cNvGraphicFramePr>
          <p:nvPr/>
        </p:nvGraphicFramePr>
        <p:xfrm>
          <a:off x="874476" y="4669681"/>
          <a:ext cx="6624638" cy="473075"/>
        </p:xfrm>
        <a:graphic>
          <a:graphicData uri="http://schemas.openxmlformats.org/presentationml/2006/ole">
            <mc:AlternateContent xmlns:mc="http://schemas.openxmlformats.org/markup-compatibility/2006">
              <mc:Choice xmlns:v="urn:schemas-microsoft-com:vml" Requires="v">
                <p:oleObj spid="_x0000_s26820" name="Equation" r:id="rId3" imgW="3200400" imgH="228600" progId="Equation.DSMT4">
                  <p:embed/>
                </p:oleObj>
              </mc:Choice>
              <mc:Fallback>
                <p:oleObj name="Equation" r:id="rId3" imgW="3200400" imgH="228600" progId="Equation.DSMT4">
                  <p:embed/>
                  <p:pic>
                    <p:nvPicPr>
                      <p:cNvPr id="0" name="图片 268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476" y="4669681"/>
                        <a:ext cx="6624638" cy="47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6"/>
          <p:cNvGraphicFramePr>
            <a:graphicFrameLocks noChangeAspect="1"/>
          </p:cNvGraphicFramePr>
          <p:nvPr/>
        </p:nvGraphicFramePr>
        <p:xfrm>
          <a:off x="1120539" y="5220544"/>
          <a:ext cx="6140450" cy="1389062"/>
        </p:xfrm>
        <a:graphic>
          <a:graphicData uri="http://schemas.openxmlformats.org/presentationml/2006/ole">
            <mc:AlternateContent xmlns:mc="http://schemas.openxmlformats.org/markup-compatibility/2006">
              <mc:Choice xmlns:v="urn:schemas-microsoft-com:vml" Requires="v">
                <p:oleObj spid="_x0000_s26821" name="Equation" r:id="rId5" imgW="2806700" imgH="635000" progId="Equation.DSMT4">
                  <p:embed/>
                </p:oleObj>
              </mc:Choice>
              <mc:Fallback>
                <p:oleObj name="Equation" r:id="rId5" imgW="2806700" imgH="635000" progId="Equation.DSMT4">
                  <p:embed/>
                  <p:pic>
                    <p:nvPicPr>
                      <p:cNvPr id="0" name="图片 268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0539" y="5220544"/>
                        <a:ext cx="6140450" cy="1389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文本框 6"/>
          <p:cNvSpPr txBox="1"/>
          <p:nvPr/>
        </p:nvSpPr>
        <p:spPr>
          <a:xfrm>
            <a:off x="7343507" y="18262"/>
            <a:ext cx="1800493" cy="369332"/>
          </a:xfrm>
          <a:prstGeom prst="rect">
            <a:avLst/>
          </a:prstGeom>
          <a:solidFill>
            <a:srgbClr val="00CC00"/>
          </a:solidFill>
        </p:spPr>
        <p:txBody>
          <a:bodyPr wrap="none" rtlCol="0">
            <a:spAutoFit/>
          </a:bodyPr>
          <a:lstStyle/>
          <a:p>
            <a:r>
              <a:rPr lang="zh-CN" altLang="en-US" dirty="0"/>
              <a:t>最大类间方差法</a:t>
            </a:r>
            <a:endParaRPr lang="zh-CN" altLang="en-US" dirty="0"/>
          </a:p>
        </p:txBody>
      </p:sp>
      <p:sp>
        <p:nvSpPr>
          <p:cNvPr id="8" name="文本框 7"/>
          <p:cNvSpPr txBox="1"/>
          <p:nvPr/>
        </p:nvSpPr>
        <p:spPr>
          <a:xfrm>
            <a:off x="7372035" y="427487"/>
            <a:ext cx="877163" cy="369332"/>
          </a:xfrm>
          <a:prstGeom prst="rect">
            <a:avLst/>
          </a:prstGeom>
          <a:solidFill>
            <a:srgbClr val="00CC00"/>
          </a:solidFill>
        </p:spPr>
        <p:txBody>
          <a:bodyPr wrap="none" rtlCol="0">
            <a:spAutoFit/>
          </a:bodyPr>
          <a:lstStyle/>
          <a:p>
            <a:r>
              <a:rPr lang="zh-CN" altLang="en-US" dirty="0"/>
              <a:t>大津法</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amond(in)">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3.</a:t>
            </a:r>
            <a:r>
              <a:rPr lang="zh-CN" altLang="en-US"/>
              <a:t>阈值处理</a:t>
            </a:r>
            <a:endParaRPr lang="zh-CN" altLang="en-US" dirty="0"/>
          </a:p>
        </p:txBody>
      </p:sp>
      <p:sp>
        <p:nvSpPr>
          <p:cNvPr id="3" name="内容占位符 2"/>
          <p:cNvSpPr>
            <a:spLocks noGrp="1"/>
          </p:cNvSpPr>
          <p:nvPr>
            <p:ph idx="1"/>
          </p:nvPr>
        </p:nvSpPr>
        <p:spPr/>
        <p:txBody>
          <a:bodyPr/>
          <a:lstStyle/>
          <a:p>
            <a:r>
              <a:rPr lang="zh-CN" altLang="en-US" sz="2500"/>
              <a:t>采用大津法的最优全局阈值处理</a:t>
            </a:r>
            <a:endParaRPr lang="en-US" altLang="zh-CN" sz="2500" dirty="0"/>
          </a:p>
          <a:p>
            <a:endParaRPr lang="zh-CN" altLang="en-US" dirty="0"/>
          </a:p>
        </p:txBody>
      </p:sp>
      <p:graphicFrame>
        <p:nvGraphicFramePr>
          <p:cNvPr id="4" name="Object 3"/>
          <p:cNvGraphicFramePr>
            <a:graphicFrameLocks noChangeAspect="1"/>
          </p:cNvGraphicFramePr>
          <p:nvPr/>
        </p:nvGraphicFramePr>
        <p:xfrm>
          <a:off x="786804" y="1604018"/>
          <a:ext cx="7405688" cy="1962150"/>
        </p:xfrm>
        <a:graphic>
          <a:graphicData uri="http://schemas.openxmlformats.org/presentationml/2006/ole">
            <mc:AlternateContent xmlns:mc="http://schemas.openxmlformats.org/markup-compatibility/2006">
              <mc:Choice xmlns:v="urn:schemas-microsoft-com:vml" Requires="v">
                <p:oleObj spid="_x0000_s27843" name="Equation" r:id="rId1" imgW="81686400" imgH="21640800" progId="Equation.DSMT4">
                  <p:embed/>
                </p:oleObj>
              </mc:Choice>
              <mc:Fallback>
                <p:oleObj name="Equation" r:id="rId1" imgW="81686400" imgH="21640800" progId="Equation.DSMT4">
                  <p:embed/>
                  <p:pic>
                    <p:nvPicPr>
                      <p:cNvPr id="0" name="图片 27842"/>
                      <p:cNvPicPr>
                        <a:picLocks noChangeAspect="1" noChangeArrowheads="1"/>
                      </p:cNvPicPr>
                      <p:nvPr/>
                    </p:nvPicPr>
                    <p:blipFill>
                      <a:blip r:embed="rId2"/>
                      <a:srcRect/>
                      <a:stretch>
                        <a:fillRect/>
                      </a:stretch>
                    </p:blipFill>
                    <p:spPr bwMode="auto">
                      <a:xfrm>
                        <a:off x="786804" y="1604018"/>
                        <a:ext cx="7405688" cy="1962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4"/>
          <p:cNvGraphicFramePr>
            <a:graphicFrameLocks noChangeAspect="1"/>
          </p:cNvGraphicFramePr>
          <p:nvPr/>
        </p:nvGraphicFramePr>
        <p:xfrm>
          <a:off x="800508" y="3667130"/>
          <a:ext cx="7445375" cy="2389188"/>
        </p:xfrm>
        <a:graphic>
          <a:graphicData uri="http://schemas.openxmlformats.org/presentationml/2006/ole">
            <mc:AlternateContent xmlns:mc="http://schemas.openxmlformats.org/markup-compatibility/2006">
              <mc:Choice xmlns:v="urn:schemas-microsoft-com:vml" Requires="v">
                <p:oleObj spid="_x0000_s27844" name="Equation" r:id="rId3" imgW="81686400" imgH="26212800" progId="Equation.DSMT4">
                  <p:embed/>
                </p:oleObj>
              </mc:Choice>
              <mc:Fallback>
                <p:oleObj name="Equation" r:id="rId3" imgW="81686400" imgH="26212800" progId="Equation.DSMT4">
                  <p:embed/>
                  <p:pic>
                    <p:nvPicPr>
                      <p:cNvPr id="0" name="图片 27843"/>
                      <p:cNvPicPr>
                        <a:picLocks noChangeAspect="1" noChangeArrowheads="1"/>
                      </p:cNvPicPr>
                      <p:nvPr/>
                    </p:nvPicPr>
                    <p:blipFill>
                      <a:blip r:embed="rId4"/>
                      <a:srcRect/>
                      <a:stretch>
                        <a:fillRect/>
                      </a:stretch>
                    </p:blipFill>
                    <p:spPr bwMode="auto">
                      <a:xfrm>
                        <a:off x="800508" y="3667130"/>
                        <a:ext cx="7445375" cy="2389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5"/>
          <p:cNvGraphicFramePr>
            <a:graphicFrameLocks noChangeAspect="1"/>
          </p:cNvGraphicFramePr>
          <p:nvPr/>
        </p:nvGraphicFramePr>
        <p:xfrm>
          <a:off x="1619672" y="5700294"/>
          <a:ext cx="5600700" cy="533400"/>
        </p:xfrm>
        <a:graphic>
          <a:graphicData uri="http://schemas.openxmlformats.org/presentationml/2006/ole">
            <mc:AlternateContent xmlns:mc="http://schemas.openxmlformats.org/markup-compatibility/2006">
              <mc:Choice xmlns:v="urn:schemas-microsoft-com:vml" Requires="v">
                <p:oleObj spid="_x0000_s27845" name="Equation" r:id="rId5" imgW="2400300" imgH="228600" progId="Equation.DSMT4">
                  <p:embed/>
                </p:oleObj>
              </mc:Choice>
              <mc:Fallback>
                <p:oleObj name="Equation" r:id="rId5" imgW="2400300" imgH="228600" progId="Equation.DSMT4">
                  <p:embed/>
                  <p:pic>
                    <p:nvPicPr>
                      <p:cNvPr id="0" name="图片 2784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9672" y="5700294"/>
                        <a:ext cx="56007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mc:Choice xmlns:a14="http://schemas.microsoft.com/office/drawing/2010/main" Requires="a14">
          <p:sp>
            <p:nvSpPr>
              <p:cNvPr id="7" name="文本框 6"/>
              <p:cNvSpPr txBox="1"/>
              <p:nvPr/>
            </p:nvSpPr>
            <p:spPr>
              <a:xfrm>
                <a:off x="6125100" y="2221434"/>
                <a:ext cx="2891304" cy="276999"/>
              </a:xfrm>
              <a:prstGeom prst="rect">
                <a:avLst/>
              </a:prstGeom>
              <a:noFill/>
              <a:ln>
                <a:solidFill>
                  <a:srgbClr val="0066FF"/>
                </a:solidFill>
              </a:ln>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𝑃</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𝐴</m:t>
                          </m:r>
                        </m:e>
                        <m:e>
                          <m:r>
                            <a:rPr kumimoji="1" lang="en-US" altLang="zh-CN" b="0" i="1" smtClean="0">
                              <a:latin typeface="Cambria Math" panose="02040503050406030204" pitchFamily="18" charset="0"/>
                            </a:rPr>
                            <m:t>𝐵</m:t>
                          </m:r>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𝑃</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𝐵</m:t>
                          </m:r>
                        </m:e>
                        <m:e>
                          <m:r>
                            <m:rPr>
                              <m:sty m:val="p"/>
                            </m:rPr>
                            <a:rPr kumimoji="1" lang="en-US" altLang="zh-CN" b="0" i="1" smtClean="0">
                              <a:latin typeface="Cambria Math" panose="02040503050406030204" pitchFamily="18" charset="0"/>
                            </a:rPr>
                            <m:t>A</m:t>
                          </m:r>
                        </m:e>
                      </m:d>
                      <m:r>
                        <a:rPr kumimoji="1" lang="en-US" altLang="zh-CN" b="0" i="1" smtClean="0">
                          <a:latin typeface="Cambria Math" panose="02040503050406030204" pitchFamily="18" charset="0"/>
                        </a:rPr>
                        <m:t>𝑃</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𝐴</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𝑃</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𝐵</m:t>
                      </m:r>
                      <m:r>
                        <a:rPr kumimoji="1" lang="en-US" altLang="zh-CN" b="0" i="1" smtClean="0">
                          <a:latin typeface="Cambria Math" panose="02040503050406030204" pitchFamily="18" charset="0"/>
                        </a:rPr>
                        <m:t>)</m:t>
                      </m:r>
                    </m:oMath>
                  </m:oMathPara>
                </a14:m>
                <a:endParaRPr kumimoji="1" lang="zh-CN" altLang="en-US" dirty="0"/>
              </a:p>
            </p:txBody>
          </p:sp>
        </mc:Choice>
        <mc:Fallback>
          <p:sp>
            <p:nvSpPr>
              <p:cNvPr id="7" name="文本框 6"/>
              <p:cNvSpPr txBox="1">
                <a:spLocks noRot="1" noChangeAspect="1" noMove="1" noResize="1" noEditPoints="1" noAdjustHandles="1" noChangeArrowheads="1" noChangeShapeType="1" noTextEdit="1"/>
              </p:cNvSpPr>
              <p:nvPr/>
            </p:nvSpPr>
            <p:spPr>
              <a:xfrm>
                <a:off x="6125100" y="2221434"/>
                <a:ext cx="2891304" cy="276999"/>
              </a:xfrm>
              <a:prstGeom prst="rect">
                <a:avLst/>
              </a:prstGeom>
              <a:blipFill rotWithShape="1">
                <a:blip r:embed="rId7"/>
                <a:stretch>
                  <a:fillRect l="-172" t="-1908" r="-152" b="-1710"/>
                </a:stretch>
              </a:blipFill>
              <a:ln>
                <a:solidFill>
                  <a:srgbClr val="0066FF"/>
                </a:solid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amond(in)">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amond(in)">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3.</a:t>
            </a:r>
            <a:r>
              <a:rPr lang="zh-CN" altLang="en-US"/>
              <a:t>阈值处理</a:t>
            </a:r>
            <a:endParaRPr lang="zh-CN" altLang="en-US" dirty="0"/>
          </a:p>
        </p:txBody>
      </p:sp>
      <p:sp>
        <p:nvSpPr>
          <p:cNvPr id="3" name="内容占位符 2"/>
          <p:cNvSpPr>
            <a:spLocks noGrp="1"/>
          </p:cNvSpPr>
          <p:nvPr>
            <p:ph idx="1"/>
          </p:nvPr>
        </p:nvSpPr>
        <p:spPr/>
        <p:txBody>
          <a:bodyPr/>
          <a:lstStyle/>
          <a:p>
            <a:r>
              <a:rPr lang="zh-CN" altLang="en-US" sz="2500"/>
              <a:t>采用大津法的最优全局阈值处理</a:t>
            </a:r>
            <a:endParaRPr lang="en-US" altLang="zh-CN" sz="2500" dirty="0"/>
          </a:p>
          <a:p>
            <a:endParaRPr lang="zh-CN" altLang="en-US" dirty="0"/>
          </a:p>
        </p:txBody>
      </p:sp>
      <p:graphicFrame>
        <p:nvGraphicFramePr>
          <p:cNvPr id="7" name="Object 3"/>
          <p:cNvGraphicFramePr>
            <a:graphicFrameLocks noChangeAspect="1"/>
          </p:cNvGraphicFramePr>
          <p:nvPr/>
        </p:nvGraphicFramePr>
        <p:xfrm>
          <a:off x="1325563" y="1500188"/>
          <a:ext cx="5499100" cy="3873500"/>
        </p:xfrm>
        <a:graphic>
          <a:graphicData uri="http://schemas.openxmlformats.org/presentationml/2006/ole">
            <mc:AlternateContent xmlns:mc="http://schemas.openxmlformats.org/markup-compatibility/2006">
              <mc:Choice xmlns:v="urn:schemas-microsoft-com:vml" Requires="v">
                <p:oleObj spid="_x0000_s28741" name="Equation" r:id="rId1" imgW="60655200" imgH="42672000" progId="Equation.DSMT4">
                  <p:embed/>
                </p:oleObj>
              </mc:Choice>
              <mc:Fallback>
                <p:oleObj name="Equation" r:id="rId1" imgW="60655200" imgH="42672000" progId="Equation.DSMT4">
                  <p:embed/>
                  <p:pic>
                    <p:nvPicPr>
                      <p:cNvPr id="0" name="图片 28740"/>
                      <p:cNvPicPr>
                        <a:picLocks noChangeAspect="1" noChangeArrowheads="1"/>
                      </p:cNvPicPr>
                      <p:nvPr/>
                    </p:nvPicPr>
                    <p:blipFill>
                      <a:blip r:embed="rId2"/>
                      <a:srcRect/>
                      <a:stretch>
                        <a:fillRect/>
                      </a:stretch>
                    </p:blipFill>
                    <p:spPr bwMode="auto">
                      <a:xfrm>
                        <a:off x="1325563" y="1500188"/>
                        <a:ext cx="5499100" cy="3873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mc:Choice xmlns:a14="http://schemas.microsoft.com/office/drawing/2010/main" Requires="a14">
          <p:sp>
            <p:nvSpPr>
              <p:cNvPr id="4" name="文本框 3"/>
              <p:cNvSpPr txBox="1"/>
              <p:nvPr/>
            </p:nvSpPr>
            <p:spPr>
              <a:xfrm>
                <a:off x="5580112" y="4437112"/>
                <a:ext cx="2280496" cy="491609"/>
              </a:xfrm>
              <a:prstGeom prst="rect">
                <a:avLst/>
              </a:prstGeom>
              <a:solidFill>
                <a:srgbClr val="00CC00"/>
              </a:solid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𝑚</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𝑘</m:t>
                          </m:r>
                        </m:e>
                      </m:d>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m:rPr>
                              <m:sty m:val="p"/>
                            </m:rPr>
                            <a:rPr lang="en-US" altLang="zh-CN" sz="2400" b="0" i="0" smtClean="0">
                              <a:latin typeface="Cambria Math" panose="02040503050406030204" pitchFamily="18" charset="0"/>
                            </a:rPr>
                            <m:t>Σ</m:t>
                          </m:r>
                        </m:e>
                        <m:sub>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0</m:t>
                          </m:r>
                        </m:sub>
                        <m:sup>
                          <m:r>
                            <a:rPr lang="en-US" altLang="zh-CN" sz="2400" b="0" i="1" smtClean="0">
                              <a:latin typeface="Cambria Math" panose="02040503050406030204" pitchFamily="18" charset="0"/>
                            </a:rPr>
                            <m:t>𝑘</m:t>
                          </m:r>
                        </m:sup>
                      </m:sSubSup>
                      <m:r>
                        <a:rPr lang="en-US" altLang="zh-CN" sz="2400" b="0" i="1" smtClean="0">
                          <a:latin typeface="Cambria Math" panose="02040503050406030204" pitchFamily="18" charset="0"/>
                        </a:rPr>
                        <m:t>𝑖</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𝑝</m:t>
                          </m:r>
                        </m:e>
                        <m:sub>
                          <m:r>
                            <a:rPr lang="en-US" altLang="zh-CN" sz="2400" b="0" i="1" smtClean="0">
                              <a:latin typeface="Cambria Math" panose="02040503050406030204" pitchFamily="18" charset="0"/>
                            </a:rPr>
                            <m:t>𝑖</m:t>
                          </m:r>
                        </m:sub>
                      </m:sSub>
                    </m:oMath>
                  </m:oMathPara>
                </a14:m>
                <a:endParaRPr lang="zh-CN" altLang="en-US" sz="2400" dirty="0"/>
              </a:p>
            </p:txBody>
          </p:sp>
        </mc:Choice>
        <mc:Fallback>
          <p:sp>
            <p:nvSpPr>
              <p:cNvPr id="4" name="文本框 3"/>
              <p:cNvSpPr txBox="1">
                <a:spLocks noRot="1" noChangeAspect="1" noMove="1" noResize="1" noEditPoints="1" noAdjustHandles="1" noChangeArrowheads="1" noChangeShapeType="1" noTextEdit="1"/>
              </p:cNvSpPr>
              <p:nvPr/>
            </p:nvSpPr>
            <p:spPr>
              <a:xfrm>
                <a:off x="5580112" y="4437112"/>
                <a:ext cx="2280496" cy="491609"/>
              </a:xfrm>
              <a:prstGeom prst="rect">
                <a:avLst/>
              </a:prstGeom>
              <a:blipFill rotWithShape="1">
                <a:blip r:embed="rId3"/>
                <a:stretch>
                  <a:fillRect l="-16" t="-75" r="25" b="99"/>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3.</a:t>
            </a:r>
            <a:r>
              <a:rPr lang="zh-CN" altLang="en-US"/>
              <a:t>阈值处理</a:t>
            </a:r>
            <a:endParaRPr lang="zh-CN" altLang="en-US" dirty="0"/>
          </a:p>
        </p:txBody>
      </p:sp>
      <p:sp>
        <p:nvSpPr>
          <p:cNvPr id="3" name="内容占位符 2"/>
          <p:cNvSpPr>
            <a:spLocks noGrp="1"/>
          </p:cNvSpPr>
          <p:nvPr>
            <p:ph idx="1"/>
          </p:nvPr>
        </p:nvSpPr>
        <p:spPr/>
        <p:txBody>
          <a:bodyPr/>
          <a:lstStyle/>
          <a:p>
            <a:r>
              <a:rPr lang="zh-CN" altLang="en-US" sz="2500"/>
              <a:t>采用大津法的最优全局阈值处理</a:t>
            </a:r>
            <a:endParaRPr lang="en-US" altLang="zh-CN" sz="2500" dirty="0"/>
          </a:p>
          <a:p>
            <a:endParaRPr lang="zh-CN" altLang="en-US" dirty="0"/>
          </a:p>
        </p:txBody>
      </p:sp>
      <p:graphicFrame>
        <p:nvGraphicFramePr>
          <p:cNvPr id="5" name="Object 3"/>
          <p:cNvGraphicFramePr>
            <a:graphicFrameLocks noChangeAspect="1"/>
          </p:cNvGraphicFramePr>
          <p:nvPr/>
        </p:nvGraphicFramePr>
        <p:xfrm>
          <a:off x="1238250" y="2041525"/>
          <a:ext cx="6859588" cy="1004888"/>
        </p:xfrm>
        <a:graphic>
          <a:graphicData uri="http://schemas.openxmlformats.org/presentationml/2006/ole">
            <mc:AlternateContent xmlns:mc="http://schemas.openxmlformats.org/markup-compatibility/2006">
              <mc:Choice xmlns:v="urn:schemas-microsoft-com:vml" Requires="v">
                <p:oleObj spid="_x0000_s29894" name="Equation" r:id="rId1" imgW="3467100" imgH="508000" progId="Equation.DSMT4">
                  <p:embed/>
                </p:oleObj>
              </mc:Choice>
              <mc:Fallback>
                <p:oleObj name="Equation" r:id="rId1" imgW="3467100" imgH="508000" progId="Equation.DSMT4">
                  <p:embed/>
                  <p:pic>
                    <p:nvPicPr>
                      <p:cNvPr id="0" name="图片 2989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50" y="2041525"/>
                        <a:ext cx="6859588" cy="1004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4"/>
          <p:cNvGraphicFramePr>
            <a:graphicFrameLocks noChangeAspect="1"/>
          </p:cNvGraphicFramePr>
          <p:nvPr/>
        </p:nvGraphicFramePr>
        <p:xfrm>
          <a:off x="1947863" y="3408363"/>
          <a:ext cx="4592637" cy="855662"/>
        </p:xfrm>
        <a:graphic>
          <a:graphicData uri="http://schemas.openxmlformats.org/presentationml/2006/ole">
            <mc:AlternateContent xmlns:mc="http://schemas.openxmlformats.org/markup-compatibility/2006">
              <mc:Choice xmlns:v="urn:schemas-microsoft-com:vml" Requires="v">
                <p:oleObj spid="_x0000_s29895" name="Equation" r:id="rId3" imgW="2463800" imgH="457200" progId="Equation.DSMT4">
                  <p:embed/>
                </p:oleObj>
              </mc:Choice>
              <mc:Fallback>
                <p:oleObj name="Equation" r:id="rId3" imgW="2463800" imgH="457200" progId="Equation.DSMT4">
                  <p:embed/>
                  <p:pic>
                    <p:nvPicPr>
                      <p:cNvPr id="0" name="图片 298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7863" y="3408363"/>
                        <a:ext cx="4592637" cy="855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5"/>
          <p:cNvGraphicFramePr>
            <a:graphicFrameLocks noChangeAspect="1"/>
          </p:cNvGraphicFramePr>
          <p:nvPr/>
        </p:nvGraphicFramePr>
        <p:xfrm>
          <a:off x="1393825" y="4679950"/>
          <a:ext cx="4086225" cy="993775"/>
        </p:xfrm>
        <a:graphic>
          <a:graphicData uri="http://schemas.openxmlformats.org/presentationml/2006/ole">
            <mc:AlternateContent xmlns:mc="http://schemas.openxmlformats.org/markup-compatibility/2006">
              <mc:Choice xmlns:v="urn:schemas-microsoft-com:vml" Requires="v">
                <p:oleObj spid="_x0000_s29896" name="Equation" r:id="rId5" imgW="1879600" imgH="457200" progId="Equation.DSMT4">
                  <p:embed/>
                </p:oleObj>
              </mc:Choice>
              <mc:Fallback>
                <p:oleObj name="Equation" r:id="rId5" imgW="1879600" imgH="457200" progId="Equation.DSMT4">
                  <p:embed/>
                  <p:pic>
                    <p:nvPicPr>
                      <p:cNvPr id="0" name="图片 2989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3825" y="4679950"/>
                        <a:ext cx="4086225" cy="993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mc:Choice xmlns:a14="http://schemas.microsoft.com/office/drawing/2010/main" Requires="a14">
          <p:sp>
            <p:nvSpPr>
              <p:cNvPr id="4" name="文本框 3"/>
              <p:cNvSpPr txBox="1"/>
              <p:nvPr/>
            </p:nvSpPr>
            <p:spPr>
              <a:xfrm>
                <a:off x="6372200" y="4941168"/>
                <a:ext cx="2390013" cy="373179"/>
              </a:xfrm>
              <a:prstGeom prst="rect">
                <a:avLst/>
              </a:prstGeom>
              <a:solidFill>
                <a:srgbClr val="00CC00"/>
              </a:solidFill>
            </p:spPr>
            <p:txBody>
              <a:bodyPr wrap="none" rtlCol="0">
                <a:spAutoFit/>
              </a:bodyPr>
              <a:lstStyle/>
              <a:p>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𝐵</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𝐼</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2</m:t>
                          </m:r>
                        </m:sub>
                      </m:sSub>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2</m:t>
                                  </m:r>
                                </m:sub>
                              </m:sSub>
                            </m:e>
                          </m:d>
                        </m:e>
                        <m:sup>
                          <m:r>
                            <a:rPr lang="en-US" altLang="zh-CN" b="0" i="1" smtClean="0">
                              <a:latin typeface="Cambria Math" panose="02040503050406030204" pitchFamily="18" charset="0"/>
                            </a:rPr>
                            <m:t>2</m:t>
                          </m:r>
                        </m:sup>
                      </m:sSup>
                    </m:oMath>
                  </m:oMathPara>
                </a14:m>
                <a:endParaRPr lang="zh-CN" altLang="en-US" dirty="0"/>
              </a:p>
            </p:txBody>
          </p:sp>
        </mc:Choice>
        <mc:Fallback>
          <p:sp>
            <p:nvSpPr>
              <p:cNvPr id="4" name="文本框 3"/>
              <p:cNvSpPr txBox="1">
                <a:spLocks noRot="1" noChangeAspect="1" noMove="1" noResize="1" noEditPoints="1" noAdjustHandles="1" noChangeArrowheads="1" noChangeShapeType="1" noTextEdit="1"/>
              </p:cNvSpPr>
              <p:nvPr/>
            </p:nvSpPr>
            <p:spPr>
              <a:xfrm>
                <a:off x="6372200" y="4941168"/>
                <a:ext cx="2390013" cy="373179"/>
              </a:xfrm>
              <a:prstGeom prst="rect">
                <a:avLst/>
              </a:prstGeom>
              <a:blipFill rotWithShape="1">
                <a:blip r:embed="rId7"/>
                <a:stretch>
                  <a:fillRect l="-26" t="-62" r="20" b="9"/>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Horizontal)">
                                      <p:cBhvr>
                                        <p:cTn id="7" dur="3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3.</a:t>
            </a:r>
            <a:r>
              <a:rPr lang="zh-CN" altLang="en-US"/>
              <a:t>阈值处理</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sz="2500"/>
                  <a:t>采用大津法的最优全局阈值处理</a:t>
                </a:r>
                <a:endParaRPr lang="en-US" altLang="zh-CN" sz="2500" dirty="0"/>
              </a:p>
              <a:p>
                <a:pPr lvl="1"/>
                <a:r>
                  <a:rPr lang="zh-CN" altLang="en-US" sz="2300"/>
                  <a:t>计算输入图像归一化直方图。定义直方图元素为</a:t>
                </a:r>
                <a:endParaRPr lang="en-US" altLang="zh-CN" sz="2300" dirty="0"/>
              </a:p>
              <a:p>
                <a:pPr marL="457200" lvl="1" indent="0">
                  <a:buNone/>
                </a:pPr>
                <a14:m>
                  <m:oMathPara xmlns:m="http://schemas.openxmlformats.org/officeDocument/2006/math">
                    <m:oMathParaPr>
                      <m:jc m:val="centerGroup"/>
                    </m:oMathParaPr>
                    <m:oMath xmlns:m="http://schemas.openxmlformats.org/officeDocument/2006/math">
                      <m:sSub>
                        <m:sSubPr>
                          <m:ctrlPr>
                            <a:rPr lang="en-US" altLang="zh-CN" sz="2300" b="0" i="1" dirty="0" smtClean="0">
                              <a:latin typeface="Cambria Math" panose="02040503050406030204" pitchFamily="18" charset="0"/>
                            </a:rPr>
                          </m:ctrlPr>
                        </m:sSubPr>
                        <m:e>
                          <m:r>
                            <a:rPr lang="en-US" altLang="zh-CN" sz="2300" i="1" dirty="0" smtClean="0">
                              <a:latin typeface="Cambria Math" panose="02040503050406030204" pitchFamily="18" charset="0"/>
                            </a:rPr>
                            <m:t>𝑝</m:t>
                          </m:r>
                        </m:e>
                        <m:sub>
                          <m:r>
                            <a:rPr lang="en-US" altLang="zh-CN" sz="2300" i="1" dirty="0" smtClean="0">
                              <a:latin typeface="Cambria Math" panose="02040503050406030204" pitchFamily="18" charset="0"/>
                            </a:rPr>
                            <m:t>𝑖</m:t>
                          </m:r>
                        </m:sub>
                      </m:sSub>
                      <m:r>
                        <a:rPr lang="en-US" altLang="zh-CN" sz="2300" i="1" dirty="0" smtClean="0">
                          <a:latin typeface="Cambria Math" panose="02040503050406030204" pitchFamily="18" charset="0"/>
                        </a:rPr>
                        <m:t>, </m:t>
                      </m:r>
                      <m:r>
                        <a:rPr lang="en-US" altLang="zh-CN" sz="2300" i="1" dirty="0" err="1">
                          <a:latin typeface="Cambria Math" panose="02040503050406030204" pitchFamily="18" charset="0"/>
                        </a:rPr>
                        <m:t>𝑖</m:t>
                      </m:r>
                      <m:r>
                        <a:rPr lang="en-US" altLang="zh-CN" sz="2300" i="1" dirty="0">
                          <a:latin typeface="Cambria Math" panose="02040503050406030204" pitchFamily="18" charset="0"/>
                        </a:rPr>
                        <m:t>=</m:t>
                      </m:r>
                      <m:r>
                        <a:rPr lang="en-US" altLang="zh-CN" sz="2300" i="1" dirty="0">
                          <a:latin typeface="Cambria Math" panose="02040503050406030204" pitchFamily="18" charset="0"/>
                        </a:rPr>
                        <m:t>0</m:t>
                      </m:r>
                      <m:r>
                        <a:rPr lang="en-US" altLang="zh-CN" sz="2300" i="1" dirty="0">
                          <a:latin typeface="Cambria Math" panose="02040503050406030204" pitchFamily="18" charset="0"/>
                        </a:rPr>
                        <m:t>, </m:t>
                      </m:r>
                      <m:r>
                        <a:rPr lang="en-US" altLang="zh-CN" sz="2300" i="1" dirty="0">
                          <a:latin typeface="Cambria Math" panose="02040503050406030204" pitchFamily="18" charset="0"/>
                        </a:rPr>
                        <m:t>1</m:t>
                      </m:r>
                      <m:r>
                        <a:rPr lang="en-US" altLang="zh-CN" sz="2300" i="1" dirty="0">
                          <a:latin typeface="Cambria Math" panose="02040503050406030204" pitchFamily="18" charset="0"/>
                        </a:rPr>
                        <m:t>, …, </m:t>
                      </m:r>
                      <m:r>
                        <a:rPr lang="en-US" altLang="zh-CN" sz="2300" i="1" dirty="0">
                          <a:latin typeface="Cambria Math" panose="02040503050406030204" pitchFamily="18" charset="0"/>
                        </a:rPr>
                        <m:t>𝐿</m:t>
                      </m:r>
                      <m:r>
                        <a:rPr lang="en-US" altLang="zh-CN" sz="2300" i="1" dirty="0">
                          <a:latin typeface="Cambria Math" panose="02040503050406030204" pitchFamily="18" charset="0"/>
                        </a:rPr>
                        <m:t>−</m:t>
                      </m:r>
                      <m:r>
                        <a:rPr lang="en-US" altLang="zh-CN" sz="2300" i="1" dirty="0">
                          <a:latin typeface="Cambria Math" panose="02040503050406030204" pitchFamily="18" charset="0"/>
                        </a:rPr>
                        <m:t>1</m:t>
                      </m:r>
                    </m:oMath>
                  </m:oMathPara>
                </a14:m>
                <a:endParaRPr lang="en-US" altLang="zh-CN" sz="2300" dirty="0"/>
              </a:p>
              <a:p>
                <a:pPr lvl="1"/>
                <a:r>
                  <a:rPr lang="zh-CN" altLang="en-US" sz="2300"/>
                  <a:t>计算累积和</a:t>
                </a:r>
                <a:r>
                  <a:rPr lang="en-US" altLang="zh-CN" sz="2300"/>
                  <a:t>, </a:t>
                </a:r>
                <a:endParaRPr lang="en-US" altLang="zh-CN" sz="2300" dirty="0"/>
              </a:p>
              <a:p>
                <a:pPr marL="457200" lvl="1" indent="0">
                  <a:buNone/>
                </a:pPr>
                <a14:m>
                  <m:oMathPara xmlns:m="http://schemas.openxmlformats.org/officeDocument/2006/math">
                    <m:oMathParaPr>
                      <m:jc m:val="centerGroup"/>
                    </m:oMathParaPr>
                    <m:oMath xmlns:m="http://schemas.openxmlformats.org/officeDocument/2006/math">
                      <m:sSub>
                        <m:sSubPr>
                          <m:ctrlPr>
                            <a:rPr lang="en-US" altLang="zh-CN" sz="2300" b="0" i="1" dirty="0" smtClean="0">
                              <a:latin typeface="Cambria Math" panose="02040503050406030204" pitchFamily="18" charset="0"/>
                            </a:rPr>
                          </m:ctrlPr>
                        </m:sSubPr>
                        <m:e>
                          <m:r>
                            <a:rPr lang="en-US" altLang="zh-CN" sz="2300" i="1" dirty="0" smtClean="0">
                              <a:latin typeface="Cambria Math" panose="02040503050406030204" pitchFamily="18" charset="0"/>
                            </a:rPr>
                            <m:t>𝑃</m:t>
                          </m:r>
                        </m:e>
                        <m:sub>
                          <m:r>
                            <a:rPr lang="en-US" altLang="zh-CN" sz="2300" i="1" dirty="0" smtClean="0">
                              <a:latin typeface="Cambria Math" panose="02040503050406030204" pitchFamily="18" charset="0"/>
                            </a:rPr>
                            <m:t>1</m:t>
                          </m:r>
                        </m:sub>
                      </m:sSub>
                      <m:r>
                        <a:rPr lang="en-US" altLang="zh-CN" sz="2300" i="1" dirty="0" smtClean="0">
                          <a:latin typeface="Cambria Math" panose="02040503050406030204" pitchFamily="18" charset="0"/>
                        </a:rPr>
                        <m:t>(</m:t>
                      </m:r>
                      <m:r>
                        <a:rPr lang="en-US" altLang="zh-CN" sz="2300" i="1" dirty="0" smtClean="0">
                          <a:latin typeface="Cambria Math" panose="02040503050406030204" pitchFamily="18" charset="0"/>
                        </a:rPr>
                        <m:t>𝑘</m:t>
                      </m:r>
                      <m:r>
                        <a:rPr lang="en-US" altLang="zh-CN" sz="2300" i="1" dirty="0" smtClean="0">
                          <a:latin typeface="Cambria Math" panose="02040503050406030204" pitchFamily="18" charset="0"/>
                        </a:rPr>
                        <m:t>), </m:t>
                      </m:r>
                      <m:r>
                        <a:rPr lang="en-US" altLang="zh-CN" sz="2300" i="1" dirty="0" smtClean="0">
                          <a:latin typeface="Cambria Math" panose="02040503050406030204" pitchFamily="18" charset="0"/>
                        </a:rPr>
                        <m:t>𝑓𝑜𝑟</m:t>
                      </m:r>
                      <m:r>
                        <a:rPr lang="en-US" altLang="zh-CN" sz="2300" i="1" dirty="0" smtClean="0">
                          <a:latin typeface="Cambria Math" panose="02040503050406030204" pitchFamily="18" charset="0"/>
                        </a:rPr>
                        <m:t> </m:t>
                      </m:r>
                      <m:r>
                        <a:rPr lang="en-US" altLang="zh-CN" sz="2300" i="1" dirty="0" smtClean="0">
                          <a:latin typeface="Cambria Math" panose="02040503050406030204" pitchFamily="18" charset="0"/>
                        </a:rPr>
                        <m:t>𝑘</m:t>
                      </m:r>
                      <m:r>
                        <a:rPr lang="en-US" altLang="zh-CN" sz="2300" i="1" dirty="0" smtClean="0">
                          <a:latin typeface="Cambria Math" panose="02040503050406030204" pitchFamily="18" charset="0"/>
                        </a:rPr>
                        <m:t> = </m:t>
                      </m:r>
                      <m:r>
                        <a:rPr lang="en-US" altLang="zh-CN" sz="2300" i="1" dirty="0" smtClean="0">
                          <a:latin typeface="Cambria Math" panose="02040503050406030204" pitchFamily="18" charset="0"/>
                        </a:rPr>
                        <m:t>0</m:t>
                      </m:r>
                      <m:r>
                        <a:rPr lang="en-US" altLang="zh-CN" sz="2300" i="1" dirty="0" smtClean="0">
                          <a:latin typeface="Cambria Math" panose="02040503050406030204" pitchFamily="18" charset="0"/>
                        </a:rPr>
                        <m:t>, </m:t>
                      </m:r>
                      <m:r>
                        <a:rPr lang="en-US" altLang="zh-CN" sz="2300" i="1" dirty="0" smtClean="0">
                          <a:latin typeface="Cambria Math" panose="02040503050406030204" pitchFamily="18" charset="0"/>
                        </a:rPr>
                        <m:t>1</m:t>
                      </m:r>
                      <m:r>
                        <a:rPr lang="en-US" altLang="zh-CN" sz="2300" i="1" dirty="0" smtClean="0">
                          <a:latin typeface="Cambria Math" panose="02040503050406030204" pitchFamily="18" charset="0"/>
                        </a:rPr>
                        <m:t>, …, </m:t>
                      </m:r>
                      <m:r>
                        <a:rPr lang="en-US" altLang="zh-CN" sz="2300" i="1" dirty="0" smtClean="0">
                          <a:latin typeface="Cambria Math" panose="02040503050406030204" pitchFamily="18" charset="0"/>
                        </a:rPr>
                        <m:t>𝐿</m:t>
                      </m:r>
                      <m:r>
                        <a:rPr lang="en-US" altLang="zh-CN" sz="2300" i="1" dirty="0" smtClean="0">
                          <a:latin typeface="Cambria Math" panose="02040503050406030204" pitchFamily="18" charset="0"/>
                        </a:rPr>
                        <m:t>−</m:t>
                      </m:r>
                      <m:r>
                        <a:rPr lang="en-US" altLang="zh-CN" sz="2300" i="1" dirty="0" smtClean="0">
                          <a:latin typeface="Cambria Math" panose="02040503050406030204" pitchFamily="18" charset="0"/>
                        </a:rPr>
                        <m:t>1</m:t>
                      </m:r>
                    </m:oMath>
                  </m:oMathPara>
                </a14:m>
                <a:endParaRPr lang="en-US" altLang="zh-CN" sz="2300" dirty="0"/>
              </a:p>
              <a:p>
                <a:pPr lvl="1"/>
                <a:r>
                  <a:rPr lang="zh-CN" altLang="en-US" sz="2300"/>
                  <a:t>计算累积均值</a:t>
                </a:r>
                <a:r>
                  <a:rPr lang="en-US" altLang="zh-CN" sz="2300"/>
                  <a:t>, </a:t>
                </a:r>
                <a:endParaRPr lang="en-US" altLang="zh-CN" sz="2300" dirty="0"/>
              </a:p>
              <a:p>
                <a:pPr marL="457200" lvl="1" indent="0">
                  <a:buNone/>
                </a:pPr>
                <a14:m>
                  <m:oMathPara xmlns:m="http://schemas.openxmlformats.org/officeDocument/2006/math">
                    <m:oMathParaPr>
                      <m:jc m:val="centerGroup"/>
                    </m:oMathParaPr>
                    <m:oMath xmlns:m="http://schemas.openxmlformats.org/officeDocument/2006/math">
                      <m:r>
                        <a:rPr lang="en-US" altLang="zh-CN" sz="2300" i="1" dirty="0" smtClean="0">
                          <a:latin typeface="Cambria Math" panose="02040503050406030204" pitchFamily="18" charset="0"/>
                        </a:rPr>
                        <m:t>𝑚</m:t>
                      </m:r>
                      <m:d>
                        <m:dPr>
                          <m:ctrlPr>
                            <a:rPr lang="en-US" altLang="zh-CN" sz="2300" i="1" dirty="0" smtClean="0">
                              <a:latin typeface="Cambria Math" panose="02040503050406030204" pitchFamily="18" charset="0"/>
                            </a:rPr>
                          </m:ctrlPr>
                        </m:dPr>
                        <m:e>
                          <m:r>
                            <a:rPr lang="en-US" altLang="zh-CN" sz="2300" i="1" dirty="0" smtClean="0">
                              <a:latin typeface="Cambria Math" panose="02040503050406030204" pitchFamily="18" charset="0"/>
                            </a:rPr>
                            <m:t>𝑘</m:t>
                          </m:r>
                        </m:e>
                      </m:d>
                      <m:r>
                        <a:rPr lang="en-US" altLang="zh-CN" sz="2300" i="1" dirty="0" smtClean="0">
                          <a:latin typeface="Cambria Math" panose="02040503050406030204" pitchFamily="18" charset="0"/>
                        </a:rPr>
                        <m:t>, </m:t>
                      </m:r>
                      <m:r>
                        <a:rPr lang="en-US" altLang="zh-CN" sz="2300" i="1" dirty="0" smtClean="0">
                          <a:latin typeface="Cambria Math" panose="02040503050406030204" pitchFamily="18" charset="0"/>
                        </a:rPr>
                        <m:t>𝑓𝑜𝑟</m:t>
                      </m:r>
                      <m:r>
                        <a:rPr lang="en-US" altLang="zh-CN" sz="2300" i="1" dirty="0" smtClean="0">
                          <a:latin typeface="Cambria Math" panose="02040503050406030204" pitchFamily="18" charset="0"/>
                        </a:rPr>
                        <m:t> </m:t>
                      </m:r>
                      <m:r>
                        <a:rPr lang="en-US" altLang="zh-CN" sz="2300" i="1" dirty="0" smtClean="0">
                          <a:latin typeface="Cambria Math" panose="02040503050406030204" pitchFamily="18" charset="0"/>
                        </a:rPr>
                        <m:t>𝑘</m:t>
                      </m:r>
                      <m:r>
                        <a:rPr lang="en-US" altLang="zh-CN" sz="2300" i="1" dirty="0" smtClean="0">
                          <a:latin typeface="Cambria Math" panose="02040503050406030204" pitchFamily="18" charset="0"/>
                        </a:rPr>
                        <m:t> = </m:t>
                      </m:r>
                      <m:r>
                        <a:rPr lang="en-US" altLang="zh-CN" sz="2300" i="1" dirty="0" smtClean="0">
                          <a:latin typeface="Cambria Math" panose="02040503050406030204" pitchFamily="18" charset="0"/>
                        </a:rPr>
                        <m:t>0</m:t>
                      </m:r>
                      <m:r>
                        <a:rPr lang="en-US" altLang="zh-CN" sz="2300" i="1" dirty="0" smtClean="0">
                          <a:latin typeface="Cambria Math" panose="02040503050406030204" pitchFamily="18" charset="0"/>
                        </a:rPr>
                        <m:t>, </m:t>
                      </m:r>
                      <m:r>
                        <a:rPr lang="en-US" altLang="zh-CN" sz="2300" i="1" dirty="0" smtClean="0">
                          <a:latin typeface="Cambria Math" panose="02040503050406030204" pitchFamily="18" charset="0"/>
                        </a:rPr>
                        <m:t>1</m:t>
                      </m:r>
                      <m:r>
                        <a:rPr lang="en-US" altLang="zh-CN" sz="2300" i="1" dirty="0" smtClean="0">
                          <a:latin typeface="Cambria Math" panose="02040503050406030204" pitchFamily="18" charset="0"/>
                        </a:rPr>
                        <m:t>, …, </m:t>
                      </m:r>
                      <m:r>
                        <a:rPr lang="en-US" altLang="zh-CN" sz="2300" i="1" dirty="0" smtClean="0">
                          <a:latin typeface="Cambria Math" panose="02040503050406030204" pitchFamily="18" charset="0"/>
                        </a:rPr>
                        <m:t>𝐿</m:t>
                      </m:r>
                      <m:r>
                        <a:rPr lang="en-US" altLang="zh-CN" sz="2300" i="1" dirty="0" smtClean="0">
                          <a:latin typeface="Cambria Math" panose="02040503050406030204" pitchFamily="18" charset="0"/>
                        </a:rPr>
                        <m:t>−</m:t>
                      </m:r>
                      <m:r>
                        <a:rPr lang="en-US" altLang="zh-CN" sz="2300" i="1" dirty="0" smtClean="0">
                          <a:latin typeface="Cambria Math" panose="02040503050406030204" pitchFamily="18" charset="0"/>
                        </a:rPr>
                        <m:t>1</m:t>
                      </m:r>
                    </m:oMath>
                  </m:oMathPara>
                </a14:m>
                <a:endParaRPr lang="en-US" altLang="zh-CN" sz="2300" dirty="0"/>
              </a:p>
              <a:p>
                <a:pPr lvl="1"/>
                <a:r>
                  <a:rPr lang="zh-CN" altLang="en-US" sz="2300"/>
                  <a:t>计算全局平均亮度</a:t>
                </a:r>
                <a:r>
                  <a:rPr lang="en-US" altLang="zh-CN" sz="2300"/>
                  <a:t>, </a:t>
                </a:r>
                <a14:m>
                  <m:oMath xmlns:m="http://schemas.openxmlformats.org/officeDocument/2006/math">
                    <m:sSub>
                      <m:sSubPr>
                        <m:ctrlPr>
                          <a:rPr lang="en-US" altLang="zh-CN" sz="2300" b="0" i="1" dirty="0" smtClean="0">
                            <a:latin typeface="Cambria Math" panose="02040503050406030204" pitchFamily="18" charset="0"/>
                          </a:rPr>
                        </m:ctrlPr>
                      </m:sSubPr>
                      <m:e>
                        <m:r>
                          <a:rPr lang="en-US" altLang="zh-CN" sz="2300" i="1" dirty="0" smtClean="0">
                            <a:latin typeface="Cambria Math" panose="02040503050406030204" pitchFamily="18" charset="0"/>
                          </a:rPr>
                          <m:t>𝑚</m:t>
                        </m:r>
                      </m:e>
                      <m:sub>
                        <m:r>
                          <a:rPr lang="en-US" altLang="zh-CN" sz="2300" i="1" dirty="0" smtClean="0">
                            <a:latin typeface="Cambria Math" panose="02040503050406030204" pitchFamily="18" charset="0"/>
                          </a:rPr>
                          <m:t>𝐺</m:t>
                        </m:r>
                      </m:sub>
                    </m:sSub>
                  </m:oMath>
                </a14:m>
                <a:r>
                  <a:rPr lang="en-US" altLang="zh-CN" sz="2300" dirty="0"/>
                  <a:t>.</a:t>
                </a:r>
                <a:endParaRPr lang="en-US" altLang="zh-CN" sz="2300" dirty="0"/>
              </a:p>
              <a:p>
                <a:pPr lvl="1"/>
                <a:r>
                  <a:rPr lang="zh-CN" altLang="en-US" sz="2300"/>
                  <a:t>对</a:t>
                </a:r>
                <a14:m>
                  <m:oMath xmlns:m="http://schemas.openxmlformats.org/officeDocument/2006/math">
                    <m:r>
                      <a:rPr lang="en-US" altLang="zh-CN" sz="2300" i="1" dirty="0" smtClean="0">
                        <a:latin typeface="Cambria Math" panose="02040503050406030204" pitchFamily="18" charset="0"/>
                      </a:rPr>
                      <m:t>𝑘</m:t>
                    </m:r>
                    <m:r>
                      <a:rPr lang="en-US" altLang="zh-CN" sz="2300" i="1" dirty="0" smtClean="0">
                        <a:latin typeface="Cambria Math" panose="02040503050406030204" pitchFamily="18" charset="0"/>
                      </a:rPr>
                      <m:t> = </m:t>
                    </m:r>
                    <m:r>
                      <a:rPr lang="en-US" altLang="zh-CN" sz="2300" i="1" dirty="0" smtClean="0">
                        <a:latin typeface="Cambria Math" panose="02040503050406030204" pitchFamily="18" charset="0"/>
                      </a:rPr>
                      <m:t>0</m:t>
                    </m:r>
                    <m:r>
                      <a:rPr lang="en-US" altLang="zh-CN" sz="2300" i="1" dirty="0" smtClean="0">
                        <a:latin typeface="Cambria Math" panose="02040503050406030204" pitchFamily="18" charset="0"/>
                      </a:rPr>
                      <m:t>, </m:t>
                    </m:r>
                    <m:r>
                      <a:rPr lang="en-US" altLang="zh-CN" sz="2300" i="1" dirty="0" smtClean="0">
                        <a:latin typeface="Cambria Math" panose="02040503050406030204" pitchFamily="18" charset="0"/>
                      </a:rPr>
                      <m:t>1</m:t>
                    </m:r>
                    <m:r>
                      <a:rPr lang="en-US" altLang="zh-CN" sz="2300" i="1" dirty="0" smtClean="0">
                        <a:latin typeface="Cambria Math" panose="02040503050406030204" pitchFamily="18" charset="0"/>
                      </a:rPr>
                      <m:t>, …, </m:t>
                    </m:r>
                    <m:r>
                      <a:rPr lang="en-US" altLang="zh-CN" sz="2300" i="1" dirty="0" smtClean="0">
                        <a:latin typeface="Cambria Math" panose="02040503050406030204" pitchFamily="18" charset="0"/>
                      </a:rPr>
                      <m:t>𝐿</m:t>
                    </m:r>
                    <m:r>
                      <a:rPr lang="en-US" altLang="zh-CN" sz="2300" i="1" dirty="0" smtClean="0">
                        <a:latin typeface="Cambria Math" panose="02040503050406030204" pitchFamily="18" charset="0"/>
                      </a:rPr>
                      <m:t>−</m:t>
                    </m:r>
                    <m:r>
                      <a:rPr lang="en-US" altLang="zh-CN" sz="2300" i="1" dirty="0" smtClean="0">
                        <a:latin typeface="Cambria Math" panose="02040503050406030204" pitchFamily="18" charset="0"/>
                      </a:rPr>
                      <m:t>1</m:t>
                    </m:r>
                  </m:oMath>
                </a14:m>
                <a:r>
                  <a:rPr lang="zh-CN" altLang="en-US" sz="2300"/>
                  <a:t>，计算类间方差</a:t>
                </a:r>
                <a:endParaRPr lang="en-US" altLang="zh-CN" sz="2300" dirty="0"/>
              </a:p>
              <a:p>
                <a:pPr lvl="1"/>
                <a:r>
                  <a:rPr lang="zh-CN" altLang="en-US" sz="2300"/>
                  <a:t>获取大津法阈值</a:t>
                </a:r>
                <a:r>
                  <a:rPr lang="en-US" altLang="zh-CN" sz="2300"/>
                  <a:t> </a:t>
                </a:r>
                <a14:m>
                  <m:oMath xmlns:m="http://schemas.openxmlformats.org/officeDocument/2006/math">
                    <m:sSup>
                      <m:sSupPr>
                        <m:ctrlPr>
                          <a:rPr lang="en-US" altLang="zh-CN" sz="2300" b="0" i="1" dirty="0" smtClean="0">
                            <a:latin typeface="Cambria Math" panose="02040503050406030204" pitchFamily="18" charset="0"/>
                          </a:rPr>
                        </m:ctrlPr>
                      </m:sSupPr>
                      <m:e>
                        <m:r>
                          <a:rPr lang="en-US" altLang="zh-CN" sz="2300" i="1" dirty="0" smtClean="0">
                            <a:latin typeface="Cambria Math" panose="02040503050406030204" pitchFamily="18" charset="0"/>
                          </a:rPr>
                          <m:t>𝑘</m:t>
                        </m:r>
                      </m:e>
                      <m:sup>
                        <m:r>
                          <a:rPr lang="en-US" altLang="zh-CN" sz="2300" i="1" dirty="0" smtClean="0">
                            <a:latin typeface="Cambria Math" panose="02040503050406030204" pitchFamily="18" charset="0"/>
                          </a:rPr>
                          <m:t>∗</m:t>
                        </m:r>
                      </m:sup>
                    </m:sSup>
                  </m:oMath>
                </a14:m>
                <a:r>
                  <a:rPr lang="en-US" altLang="zh-CN" sz="2300" dirty="0"/>
                  <a:t>.</a:t>
                </a:r>
                <a:endParaRPr lang="en-US" altLang="zh-CN" sz="2300" dirty="0"/>
              </a:p>
              <a:p>
                <a:pPr lvl="1"/>
                <a:r>
                  <a:rPr lang="zh-CN" altLang="en-US" sz="2300"/>
                  <a:t>获取可分度</a:t>
                </a:r>
                <a:r>
                  <a:rPr lang="en-US" altLang="zh-CN" sz="2300"/>
                  <a:t> </a:t>
                </a:r>
                <a:endParaRPr lang="en-US" altLang="zh-CN" sz="2300" dirty="0"/>
              </a:p>
              <a:p>
                <a:pPr lvl="1"/>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2" t="-11" r="2" b="-9792"/>
                </a:stretch>
              </a:blipFill>
            </p:spPr>
            <p:txBody>
              <a:bodyPr/>
              <a:lstStyle/>
              <a:p>
                <a:r>
                  <a:rPr lang="zh-CN" altLang="en-US">
                    <a:noFill/>
                  </a:rPr>
                  <a:t> </a:t>
                </a:r>
              </a:p>
            </p:txBody>
          </p:sp>
        </mc:Fallback>
      </mc:AlternateContent>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5175" y="585788"/>
            <a:ext cx="6035675" cy="557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8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7088" y="665163"/>
            <a:ext cx="1619250" cy="520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5414" name="Rectangle 6"/>
          <p:cNvSpPr>
            <a:spLocks noChangeArrowheads="1"/>
          </p:cNvSpPr>
          <p:nvPr/>
        </p:nvSpPr>
        <p:spPr bwMode="auto">
          <a:xfrm>
            <a:off x="3773488" y="566738"/>
            <a:ext cx="3092450" cy="27733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45415" name="Rectangle 7"/>
          <p:cNvSpPr>
            <a:spLocks noChangeArrowheads="1"/>
          </p:cNvSpPr>
          <p:nvPr/>
        </p:nvSpPr>
        <p:spPr bwMode="auto">
          <a:xfrm>
            <a:off x="674688" y="3346450"/>
            <a:ext cx="3092450" cy="27733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45416" name="Rectangle 8"/>
          <p:cNvSpPr>
            <a:spLocks noChangeArrowheads="1"/>
          </p:cNvSpPr>
          <p:nvPr/>
        </p:nvSpPr>
        <p:spPr bwMode="auto">
          <a:xfrm>
            <a:off x="3779838" y="3332163"/>
            <a:ext cx="3092450" cy="27733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45414"/>
                                        </p:tgtEl>
                                      </p:cBhvr>
                                    </p:animEffect>
                                    <p:set>
                                      <p:cBhvr>
                                        <p:cTn id="7" dur="1" fill="hold">
                                          <p:stCondLst>
                                            <p:cond delay="499"/>
                                          </p:stCondLst>
                                        </p:cTn>
                                        <p:tgtEl>
                                          <p:spTgt spid="14541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145415"/>
                                        </p:tgtEl>
                                      </p:cBhvr>
                                    </p:animEffect>
                                    <p:set>
                                      <p:cBhvr>
                                        <p:cTn id="12" dur="1" fill="hold">
                                          <p:stCondLst>
                                            <p:cond delay="499"/>
                                          </p:stCondLst>
                                        </p:cTn>
                                        <p:tgtEl>
                                          <p:spTgt spid="14541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145416"/>
                                        </p:tgtEl>
                                      </p:cBhvr>
                                    </p:animEffect>
                                    <p:set>
                                      <p:cBhvr>
                                        <p:cTn id="17" dur="1" fill="hold">
                                          <p:stCondLst>
                                            <p:cond delay="499"/>
                                          </p:stCondLst>
                                        </p:cTn>
                                        <p:tgtEl>
                                          <p:spTgt spid="1454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4" grpId="0" animBg="1"/>
      <p:bldP spid="145415" grpId="0" animBg="1"/>
      <p:bldP spid="145416"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ltLang="zh-CN" sz="4000" dirty="0"/>
              <a:t>Contents</a:t>
            </a:r>
            <a:endParaRPr lang="en-US" altLang="zh-CN" sz="4000" dirty="0"/>
          </a:p>
        </p:txBody>
      </p:sp>
      <p:sp>
        <p:nvSpPr>
          <p:cNvPr id="4099" name="Rectangle 3"/>
          <p:cNvSpPr>
            <a:spLocks noGrp="1" noChangeArrowheads="1"/>
          </p:cNvSpPr>
          <p:nvPr>
            <p:ph idx="1"/>
          </p:nvPr>
        </p:nvSpPr>
        <p:spPr>
          <a:xfrm>
            <a:off x="374848" y="1052736"/>
            <a:ext cx="8769152" cy="5040560"/>
          </a:xfrm>
        </p:spPr>
        <p:txBody>
          <a:bodyPr>
            <a:normAutofit/>
          </a:bodyPr>
          <a:lstStyle/>
          <a:p>
            <a:pPr>
              <a:lnSpc>
                <a:spcPct val="120000"/>
              </a:lnSpc>
            </a:pPr>
            <a:r>
              <a:rPr lang="en-US" altLang="zh-CN" sz="2400" dirty="0">
                <a:solidFill>
                  <a:schemeClr val="bg1">
                    <a:lumMod val="75000"/>
                  </a:schemeClr>
                </a:solidFill>
              </a:rPr>
              <a:t>Fundamentals</a:t>
            </a:r>
            <a:endParaRPr lang="en-US" altLang="zh-CN" sz="2400" dirty="0">
              <a:solidFill>
                <a:schemeClr val="bg1">
                  <a:lumMod val="75000"/>
                </a:schemeClr>
              </a:solidFill>
            </a:endParaRPr>
          </a:p>
          <a:p>
            <a:pPr>
              <a:lnSpc>
                <a:spcPct val="120000"/>
              </a:lnSpc>
            </a:pPr>
            <a:r>
              <a:rPr lang="en-US" altLang="zh-CN" sz="2400" dirty="0">
                <a:solidFill>
                  <a:schemeClr val="bg1">
                    <a:lumMod val="75000"/>
                  </a:schemeClr>
                </a:solidFill>
              </a:rPr>
              <a:t>Point, Line, and Edge Detection</a:t>
            </a:r>
            <a:r>
              <a:rPr lang="zh-CN" altLang="en-US" sz="2400" dirty="0">
                <a:solidFill>
                  <a:schemeClr val="bg1">
                    <a:lumMod val="75000"/>
                  </a:schemeClr>
                </a:solidFill>
              </a:rPr>
              <a:t>（点、线和边缘检测）</a:t>
            </a:r>
            <a:r>
              <a:rPr lang="en-US" altLang="zh-CN" sz="2400" dirty="0">
                <a:solidFill>
                  <a:schemeClr val="bg1">
                    <a:lumMod val="75000"/>
                  </a:schemeClr>
                </a:solidFill>
              </a:rPr>
              <a:t> </a:t>
            </a:r>
            <a:endParaRPr lang="en-US" altLang="zh-CN" sz="2400" dirty="0">
              <a:solidFill>
                <a:schemeClr val="bg1">
                  <a:lumMod val="75000"/>
                </a:schemeClr>
              </a:solidFill>
            </a:endParaRPr>
          </a:p>
          <a:p>
            <a:pPr>
              <a:lnSpc>
                <a:spcPct val="120000"/>
              </a:lnSpc>
            </a:pPr>
            <a:r>
              <a:rPr lang="en-US" altLang="zh-CN" sz="2400" dirty="0" err="1">
                <a:solidFill>
                  <a:schemeClr val="bg1">
                    <a:lumMod val="75000"/>
                  </a:schemeClr>
                </a:solidFill>
              </a:rPr>
              <a:t>Thresholding</a:t>
            </a:r>
            <a:r>
              <a:rPr lang="zh-CN" altLang="en-US" sz="2400" dirty="0">
                <a:solidFill>
                  <a:schemeClr val="bg1">
                    <a:lumMod val="75000"/>
                  </a:schemeClr>
                </a:solidFill>
              </a:rPr>
              <a:t>（阈值处理）</a:t>
            </a:r>
            <a:endParaRPr lang="en-US" altLang="zh-CN" sz="2400" dirty="0">
              <a:solidFill>
                <a:schemeClr val="bg1">
                  <a:lumMod val="75000"/>
                </a:schemeClr>
              </a:solidFill>
            </a:endParaRPr>
          </a:p>
          <a:p>
            <a:pPr>
              <a:lnSpc>
                <a:spcPct val="120000"/>
              </a:lnSpc>
            </a:pPr>
            <a:r>
              <a:rPr lang="en-US" altLang="zh-CN" sz="2400" dirty="0"/>
              <a:t>Region-Based Segmentation</a:t>
            </a:r>
            <a:r>
              <a:rPr lang="zh-CN" altLang="en-US" sz="2400" dirty="0"/>
              <a:t>（基于区域的分割）</a:t>
            </a:r>
            <a:endParaRPr lang="zh-CN" altLang="en-US" sz="2400" dirty="0"/>
          </a:p>
          <a:p>
            <a:pPr>
              <a:lnSpc>
                <a:spcPct val="120000"/>
              </a:lnSpc>
            </a:pPr>
            <a:r>
              <a:rPr lang="en-US" altLang="zh-CN" sz="2400" dirty="0">
                <a:solidFill>
                  <a:schemeClr val="bg1">
                    <a:lumMod val="75000"/>
                  </a:schemeClr>
                </a:solidFill>
              </a:rPr>
              <a:t>Segmentation Using Morphological Watersheds</a:t>
            </a:r>
            <a:r>
              <a:rPr lang="zh-CN" altLang="en-US" sz="2400" dirty="0">
                <a:solidFill>
                  <a:schemeClr val="bg1">
                    <a:lumMod val="75000"/>
                  </a:schemeClr>
                </a:solidFill>
              </a:rPr>
              <a:t>（形态学分水岭）</a:t>
            </a:r>
            <a:endParaRPr lang="en-US" altLang="zh-CN" sz="2400" dirty="0">
              <a:solidFill>
                <a:schemeClr val="bg1">
                  <a:lumMod val="75000"/>
                </a:schemeClr>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4.</a:t>
            </a:r>
            <a:r>
              <a:rPr lang="zh-CN" altLang="en-US"/>
              <a:t>基于区域的分割</a:t>
            </a:r>
            <a:endParaRPr lang="zh-CN" altLang="en-US" dirty="0"/>
          </a:p>
        </p:txBody>
      </p:sp>
      <p:sp>
        <p:nvSpPr>
          <p:cNvPr id="3" name="内容占位符 2"/>
          <p:cNvSpPr>
            <a:spLocks noGrp="1"/>
          </p:cNvSpPr>
          <p:nvPr>
            <p:ph idx="1"/>
          </p:nvPr>
        </p:nvSpPr>
        <p:spPr/>
        <p:txBody>
          <a:bodyPr>
            <a:normAutofit/>
          </a:bodyPr>
          <a:lstStyle/>
          <a:p>
            <a:r>
              <a:rPr lang="zh-CN" altLang="en-US"/>
              <a:t>区域增长（</a:t>
            </a:r>
            <a:r>
              <a:rPr lang="en-US" altLang="zh-CN"/>
              <a:t>Region Growing </a:t>
            </a:r>
            <a:r>
              <a:rPr lang="zh-CN" altLang="en-US"/>
              <a:t>）</a:t>
            </a:r>
            <a:endParaRPr lang="en-US" altLang="zh-CN" dirty="0"/>
          </a:p>
          <a:p>
            <a:pPr lvl="1"/>
            <a:r>
              <a:rPr lang="zh-CN" altLang="en-US"/>
              <a:t>区域增长是将像素或子区域组合成更大区域的过程</a:t>
            </a:r>
            <a:endParaRPr lang="en-US" altLang="zh-CN" dirty="0"/>
          </a:p>
          <a:p>
            <a:pPr lvl="1"/>
            <a:r>
              <a:rPr lang="zh-CN" altLang="en-US"/>
              <a:t>这些方法中最简单的像素聚合</a:t>
            </a:r>
            <a:r>
              <a:rPr lang="en-US" altLang="zh-CN"/>
              <a:t>, </a:t>
            </a:r>
            <a:r>
              <a:rPr lang="zh-CN" altLang="en-US"/>
              <a:t>从一个种子点集合开始，通过添加与种子点具有相同属性（比如灰度级、纹理、颜色等）的像素增长区域</a:t>
            </a:r>
            <a:endParaRPr lang="en-US" altLang="zh-CN" dirty="0"/>
          </a:p>
          <a:p>
            <a:pPr lvl="1"/>
            <a:r>
              <a:rPr lang="zh-CN" altLang="en-US"/>
              <a:t>在噪声图像中，边缘有时难以检测，此时</a:t>
            </a:r>
            <a:r>
              <a:rPr lang="zh-CN" altLang="en-US">
                <a:highlight>
                  <a:srgbClr val="FFFF00"/>
                </a:highlight>
              </a:rPr>
              <a:t>基于区域增长的技术</a:t>
            </a:r>
            <a:r>
              <a:rPr lang="zh-CN" altLang="en-US"/>
              <a:t>比基于边缘的技术要好</a:t>
            </a:r>
            <a:endParaRPr lang="zh-CN" altLang="en-US" dirty="0"/>
          </a:p>
        </p:txBody>
      </p:sp>
    </p:spTree>
  </p:cSld>
  <p:clrMapOvr>
    <a:masterClrMapping/>
  </p:clrMapOvr>
</p:sld>
</file>

<file path=ppt/tags/tag1.xml><?xml version="1.0" encoding="utf-8"?>
<p:tagLst xmlns:p="http://schemas.openxmlformats.org/presentationml/2006/main">
  <p:tag name="COMMONDATA" val="eyJoZGlkIjoiOGQzNzI3ODYxZGU5ZmExN2U4ZTQ2ZWZjMTViYzEzOTQifQ=="/>
</p:tagLst>
</file>

<file path=ppt/theme/theme1.xml><?xml version="1.0" encoding="utf-8"?>
<a:theme xmlns:a="http://schemas.openxmlformats.org/drawingml/2006/main" name="Office 主题">
  <a:themeElements>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0</TotalTime>
  <Words>8499</Words>
  <Application>WPS 演示</Application>
  <PresentationFormat>全屏显示(4:3)</PresentationFormat>
  <Paragraphs>711</Paragraphs>
  <Slides>117</Slides>
  <Notes>38</Notes>
  <HiddenSlides>13</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33</vt:i4>
      </vt:variant>
      <vt:variant>
        <vt:lpstr>幻灯片标题</vt:lpstr>
      </vt:variant>
      <vt:variant>
        <vt:i4>117</vt:i4>
      </vt:variant>
    </vt:vector>
  </HeadingPairs>
  <TitlesOfParts>
    <vt:vector size="165" baseType="lpstr">
      <vt:lpstr>Arial</vt:lpstr>
      <vt:lpstr>宋体</vt:lpstr>
      <vt:lpstr>Wingdings</vt:lpstr>
      <vt:lpstr>幼圆</vt:lpstr>
      <vt:lpstr>Tahoma</vt:lpstr>
      <vt:lpstr>Comic Sans MS</vt:lpstr>
      <vt:lpstr>黑体</vt:lpstr>
      <vt:lpstr>Times New Roman</vt:lpstr>
      <vt:lpstr>Cambria Math</vt:lpstr>
      <vt:lpstr>微软雅黑</vt:lpstr>
      <vt:lpstr>Arial Unicode MS</vt:lpstr>
      <vt:lpstr>Calibri</vt:lpstr>
      <vt:lpstr>Century Gothic</vt:lpstr>
      <vt:lpstr>Book Antiqua</vt:lpstr>
      <vt:lpstr>Office 主题</vt:lpstr>
      <vt:lpstr>Equation.DSMT4</vt:lpstr>
      <vt:lpstr>Equation.DSMT4</vt:lpstr>
      <vt:lpstr>Equation.DSMT4</vt:lpstr>
      <vt:lpstr>Equation.DSMT4</vt:lpstr>
      <vt:lpstr>Equation.DSMT4</vt:lpstr>
      <vt:lpstr>Equation.DSMT4</vt:lpstr>
      <vt:lpstr>Equation.3</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第十章 图像分割</vt:lpstr>
      <vt:lpstr>Contents</vt:lpstr>
      <vt:lpstr>Contents</vt:lpstr>
      <vt:lpstr>1.基本概念</vt:lpstr>
      <vt:lpstr>PowerPoint 演示文稿</vt:lpstr>
      <vt:lpstr>Contents</vt:lpstr>
      <vt:lpstr>2.点、线和边缘检测</vt:lpstr>
      <vt:lpstr>PowerPoint 演示文稿</vt:lpstr>
      <vt:lpstr>2.点、线和边缘检测</vt:lpstr>
      <vt:lpstr>2.点、线和边缘检测</vt:lpstr>
      <vt:lpstr>PowerPoint 演示文稿</vt:lpstr>
      <vt:lpstr>2.点、线和边缘检测</vt:lpstr>
      <vt:lpstr>PowerPoint 演示文稿</vt:lpstr>
      <vt:lpstr>2.点、线和边缘检测</vt:lpstr>
      <vt:lpstr>PowerPoint 演示文稿</vt:lpstr>
      <vt:lpstr>2.点、线和边缘检测</vt:lpstr>
      <vt:lpstr>PowerPoint 演示文稿</vt:lpstr>
      <vt:lpstr>PowerPoint 演示文稿</vt:lpstr>
      <vt:lpstr>PowerPoint 演示文稿</vt:lpstr>
      <vt:lpstr>2.点、线和边缘检测</vt:lpstr>
      <vt:lpstr>2.点、线和边缘检测</vt:lpstr>
      <vt:lpstr>2.点、线和边缘检测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2.点、线和边缘检测</vt:lpstr>
      <vt:lpstr>2.点、线和边缘检测</vt:lpstr>
      <vt:lpstr>PowerPoint 演示文稿</vt:lpstr>
      <vt:lpstr>PowerPoint 演示文稿</vt:lpstr>
      <vt:lpstr>PowerPoint 演示文稿</vt:lpstr>
      <vt:lpstr>PowerPoint 演示文稿</vt:lpstr>
      <vt:lpstr>Point, Line, and Edge Detection</vt:lpstr>
      <vt:lpstr>2.点、线和边缘检测</vt:lpstr>
      <vt:lpstr>2.点、线和边缘检测</vt:lpstr>
      <vt:lpstr>2.点、线和边缘检测</vt:lpstr>
      <vt:lpstr>2.点、线和边缘检测</vt:lpstr>
      <vt:lpstr>Point, Line, and Edge Detection</vt:lpstr>
      <vt:lpstr>2.点、线和边缘检测</vt:lpstr>
      <vt:lpstr>2.点、线和边缘检测</vt:lpstr>
      <vt:lpstr>2.点、线和边缘检测</vt:lpstr>
      <vt:lpstr>2.点、线和边缘检测</vt:lpstr>
      <vt:lpstr>2.点、线和边缘检测</vt:lpstr>
      <vt:lpstr>2.点、线和边缘检测</vt:lpstr>
      <vt:lpstr>2.点、线和边缘检测</vt:lpstr>
      <vt:lpstr>2.点、线和边缘检测</vt:lpstr>
      <vt:lpstr>2.点、线和边缘检测</vt:lpstr>
      <vt:lpstr>2.点、线和边缘检测</vt:lpstr>
      <vt:lpstr>2.点、线和边缘检测</vt:lpstr>
      <vt:lpstr>PowerPoint 演示文稿</vt:lpstr>
      <vt:lpstr>PowerPoint 演示文稿</vt:lpstr>
      <vt:lpstr>PowerPoint 演示文稿</vt:lpstr>
      <vt:lpstr>2.点、线和边缘检测</vt:lpstr>
      <vt:lpstr>2.点、线和边缘检测</vt:lpstr>
      <vt:lpstr>2.点、线和边缘检测</vt:lpstr>
      <vt:lpstr>2.点、线和边缘检测</vt:lpstr>
      <vt:lpstr>2.点、线和边缘检测</vt:lpstr>
      <vt:lpstr>2.点、线和边缘检测</vt:lpstr>
      <vt:lpstr>2.点、线和边缘检测</vt:lpstr>
      <vt:lpstr>2.点、线和边缘检测</vt:lpstr>
      <vt:lpstr>2.点、线和边缘检测</vt:lpstr>
      <vt:lpstr>2.点、线和边缘检测</vt:lpstr>
      <vt:lpstr>2.点、线和边缘检测</vt:lpstr>
      <vt:lpstr>2.点、线和边缘检测</vt:lpstr>
      <vt:lpstr>2.点、线和边缘检测</vt:lpstr>
      <vt:lpstr>2.点、线和边缘检测</vt:lpstr>
      <vt:lpstr>2.点、线和边缘检测</vt:lpstr>
      <vt:lpstr>2.点、线和边缘检测</vt:lpstr>
      <vt:lpstr>2.点、线和边缘检测</vt:lpstr>
      <vt:lpstr>2.点、线和边缘检测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Contents</vt:lpstr>
      <vt:lpstr>3.阈值处理</vt:lpstr>
      <vt:lpstr>3.阈值处理</vt:lpstr>
      <vt:lpstr>3.阈值处理</vt:lpstr>
      <vt:lpstr>3.阈值处理</vt:lpstr>
      <vt:lpstr>3.阈值处理</vt:lpstr>
      <vt:lpstr>3.阈值处理</vt:lpstr>
      <vt:lpstr>3.阈值处理</vt:lpstr>
      <vt:lpstr>3.阈值处理</vt:lpstr>
      <vt:lpstr>3.阈值处理</vt:lpstr>
      <vt:lpstr>3.阈值处理</vt:lpstr>
      <vt:lpstr>3.阈值处理</vt:lpstr>
      <vt:lpstr>PowerPoint 演示文稿</vt:lpstr>
      <vt:lpstr>Contents</vt:lpstr>
      <vt:lpstr>4.基于区域的分割</vt:lpstr>
      <vt:lpstr>4.基于区域的分割</vt:lpstr>
      <vt:lpstr>4.基于区域的分割</vt:lpstr>
      <vt:lpstr>4.基于区域的分割</vt:lpstr>
      <vt:lpstr>4.基于区域的分割</vt:lpstr>
      <vt:lpstr>4.基于区域的分割</vt:lpstr>
      <vt:lpstr>4.基于区域的分割</vt:lpstr>
      <vt:lpstr>PowerPoint 演示文稿</vt:lpstr>
      <vt:lpstr>PowerPoint 演示文稿</vt:lpstr>
      <vt:lpstr>4.基于区域的分割</vt:lpstr>
      <vt:lpstr>4.基于区域的分割</vt:lpstr>
      <vt:lpstr>PowerPoint 演示文稿</vt:lpstr>
      <vt:lpstr>Contents</vt:lpstr>
      <vt:lpstr>Segmentation Using Morphological Watersheds</vt:lpstr>
      <vt:lpstr>Watershed Segmentation: Example</vt:lpstr>
      <vt:lpstr>PowerPoint 演示文稿</vt:lpstr>
      <vt:lpstr>PowerPoint 演示文稿</vt:lpstr>
      <vt:lpstr>Watershed Segmentation Algorithm</vt:lpstr>
      <vt:lpstr>Watershed Segmentation: Examples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Magic</dc:creator>
  <cp:lastModifiedBy>pc</cp:lastModifiedBy>
  <cp:revision>1640</cp:revision>
  <dcterms:created xsi:type="dcterms:W3CDTF">2012-05-24T14:05:00Z</dcterms:created>
  <dcterms:modified xsi:type="dcterms:W3CDTF">2024-06-11T02:31:28Z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E8339592F8BA475C854A771143303A98_12</vt:lpwstr>
  </property>
  <property fmtid="{D5CDD505-2E9C-101B-9397-08002B2CF9AE}" pid="3" name="KSOProductBuildVer">
    <vt:lpwstr>2052-11.1.0.14650</vt:lpwstr>
  </property>
</Properties>
</file>